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5" r:id="rId38"/>
  </p:sldIdLst>
  <p:sldSz cx="10693400" cy="75692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42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0692765" cy="7110095"/>
          </a:xfrm>
          <a:custGeom>
            <a:avLst/>
            <a:gdLst/>
            <a:ahLst/>
            <a:cxnLst/>
            <a:rect l="l" t="t" r="r" b="b"/>
            <a:pathLst>
              <a:path w="10692765" h="7110095">
                <a:moveTo>
                  <a:pt x="0" y="7109870"/>
                </a:moveTo>
                <a:lnTo>
                  <a:pt x="10692383" y="7109870"/>
                </a:lnTo>
                <a:lnTo>
                  <a:pt x="10692383" y="0"/>
                </a:lnTo>
                <a:lnTo>
                  <a:pt x="0" y="0"/>
                </a:lnTo>
                <a:lnTo>
                  <a:pt x="0" y="7109870"/>
                </a:lnTo>
                <a:close/>
              </a:path>
            </a:pathLst>
          </a:custGeom>
          <a:solidFill>
            <a:srgbClr val="0C6D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2773421"/>
            <a:ext cx="10692765" cy="1677670"/>
          </a:xfrm>
          <a:custGeom>
            <a:avLst/>
            <a:gdLst/>
            <a:ahLst/>
            <a:cxnLst/>
            <a:rect l="l" t="t" r="r" b="b"/>
            <a:pathLst>
              <a:path w="10692765" h="1677670">
                <a:moveTo>
                  <a:pt x="0" y="0"/>
                </a:moveTo>
                <a:lnTo>
                  <a:pt x="10692383" y="0"/>
                </a:lnTo>
                <a:lnTo>
                  <a:pt x="10692383" y="1677395"/>
                </a:lnTo>
                <a:lnTo>
                  <a:pt x="0" y="1677395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880075" y="2913212"/>
            <a:ext cx="2933248" cy="71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8752"/>
            <a:ext cx="7485380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40916"/>
            <a:ext cx="4651629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40916"/>
            <a:ext cx="4651629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0692765" cy="7110095"/>
          </a:xfrm>
          <a:custGeom>
            <a:avLst/>
            <a:gdLst/>
            <a:ahLst/>
            <a:cxnLst/>
            <a:rect l="l" t="t" r="r" b="b"/>
            <a:pathLst>
              <a:path w="10692765" h="7110095">
                <a:moveTo>
                  <a:pt x="0" y="7109870"/>
                </a:moveTo>
                <a:lnTo>
                  <a:pt x="10692383" y="7109870"/>
                </a:lnTo>
                <a:lnTo>
                  <a:pt x="10692383" y="0"/>
                </a:lnTo>
                <a:lnTo>
                  <a:pt x="0" y="0"/>
                </a:lnTo>
                <a:lnTo>
                  <a:pt x="0" y="7109870"/>
                </a:lnTo>
                <a:close/>
              </a:path>
            </a:pathLst>
          </a:custGeom>
          <a:solidFill>
            <a:srgbClr val="0C6D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2906850"/>
            <a:ext cx="10692765" cy="1753870"/>
          </a:xfrm>
          <a:custGeom>
            <a:avLst/>
            <a:gdLst/>
            <a:ahLst/>
            <a:cxnLst/>
            <a:rect l="l" t="t" r="r" b="b"/>
            <a:pathLst>
              <a:path w="10692765" h="1753870">
                <a:moveTo>
                  <a:pt x="0" y="0"/>
                </a:moveTo>
                <a:lnTo>
                  <a:pt x="10692383" y="0"/>
                </a:lnTo>
                <a:lnTo>
                  <a:pt x="10692383" y="1753641"/>
                </a:lnTo>
                <a:lnTo>
                  <a:pt x="0" y="1753641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0692765" cy="534035"/>
          </a:xfrm>
          <a:custGeom>
            <a:avLst/>
            <a:gdLst/>
            <a:ahLst/>
            <a:cxnLst/>
            <a:rect l="l" t="t" r="r" b="b"/>
            <a:pathLst>
              <a:path w="10692765" h="534035">
                <a:moveTo>
                  <a:pt x="0" y="0"/>
                </a:moveTo>
                <a:lnTo>
                  <a:pt x="10692383" y="0"/>
                </a:lnTo>
                <a:lnTo>
                  <a:pt x="10692383" y="533716"/>
                </a:lnTo>
                <a:lnTo>
                  <a:pt x="0" y="533716"/>
                </a:lnTo>
                <a:lnTo>
                  <a:pt x="0" y="0"/>
                </a:lnTo>
                <a:close/>
              </a:path>
            </a:pathLst>
          </a:custGeom>
          <a:solidFill>
            <a:srgbClr val="0C6D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04492" y="3313499"/>
            <a:ext cx="6884415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9178" y="2063181"/>
            <a:ext cx="9777095" cy="3946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9356"/>
            <a:ext cx="3421888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9356"/>
            <a:ext cx="245948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9356"/>
            <a:ext cx="245948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6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8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9.png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.png"/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7.png"/><Relationship Id="rId5" Type="http://schemas.openxmlformats.org/officeDocument/2006/relationships/image" Target="../media/image5.png"/><Relationship Id="rId10" Type="http://schemas.openxmlformats.org/officeDocument/2006/relationships/image" Target="../media/image16.png"/><Relationship Id="rId4" Type="http://schemas.openxmlformats.org/officeDocument/2006/relationships/image" Target="../media/image4.png"/><Relationship Id="rId9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100"/>
              </a:spcBef>
            </a:pPr>
            <a:r>
              <a:rPr spc="305" dirty="0"/>
              <a:t>How</a:t>
            </a:r>
            <a:r>
              <a:rPr spc="-20" dirty="0"/>
              <a:t> </a:t>
            </a:r>
            <a:r>
              <a:rPr spc="385" dirty="0"/>
              <a:t>PSSA</a:t>
            </a:r>
            <a:r>
              <a:rPr spc="35" dirty="0"/>
              <a:t> </a:t>
            </a:r>
            <a:r>
              <a:rPr spc="370" dirty="0"/>
              <a:t>Can</a:t>
            </a:r>
            <a:r>
              <a:rPr spc="15" dirty="0"/>
              <a:t> </a:t>
            </a:r>
            <a:r>
              <a:rPr spc="160" dirty="0"/>
              <a:t>Better</a:t>
            </a:r>
            <a:r>
              <a:rPr spc="30" dirty="0"/>
              <a:t> </a:t>
            </a:r>
            <a:r>
              <a:rPr spc="254" dirty="0"/>
              <a:t>Serve</a:t>
            </a:r>
            <a:r>
              <a:rPr dirty="0"/>
              <a:t> </a:t>
            </a:r>
            <a:r>
              <a:rPr spc="130" dirty="0"/>
              <a:t>You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4" name="object 4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35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2808374" y="1445496"/>
            <a:ext cx="5088890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65" dirty="0">
                <a:latin typeface="Calibri"/>
                <a:cs typeface="Calibri"/>
              </a:rPr>
              <a:t>Attendance </a:t>
            </a:r>
            <a:r>
              <a:rPr sz="1200" spc="105" dirty="0">
                <a:latin typeface="Calibri"/>
                <a:cs typeface="Calibri"/>
              </a:rPr>
              <a:t>by </a:t>
            </a:r>
            <a:r>
              <a:rPr sz="1200" spc="55" dirty="0">
                <a:latin typeface="Calibri"/>
                <a:cs typeface="Calibri"/>
              </a:rPr>
              <a:t>your </a:t>
            </a:r>
            <a:r>
              <a:rPr sz="1200" spc="165" dirty="0">
                <a:latin typeface="Calibri"/>
                <a:cs typeface="Calibri"/>
              </a:rPr>
              <a:t>PSSA </a:t>
            </a:r>
            <a:r>
              <a:rPr sz="1200" spc="50" dirty="0">
                <a:latin typeface="Calibri"/>
                <a:cs typeface="Calibri"/>
              </a:rPr>
              <a:t>Regional </a:t>
            </a:r>
            <a:r>
              <a:rPr sz="1200" spc="65" dirty="0">
                <a:latin typeface="Calibri"/>
                <a:cs typeface="Calibri"/>
              </a:rPr>
              <a:t>Director </a:t>
            </a:r>
            <a:r>
              <a:rPr sz="1200" spc="15" dirty="0">
                <a:latin typeface="Calibri"/>
                <a:cs typeface="Calibri"/>
              </a:rPr>
              <a:t>at </a:t>
            </a:r>
            <a:r>
              <a:rPr sz="1200" spc="55" dirty="0">
                <a:latin typeface="Calibri"/>
                <a:cs typeface="Calibri"/>
              </a:rPr>
              <a:t>your </a:t>
            </a:r>
            <a:r>
              <a:rPr sz="1200" spc="75" dirty="0">
                <a:latin typeface="Calibri"/>
                <a:cs typeface="Calibri"/>
              </a:rPr>
              <a:t>club</a:t>
            </a:r>
            <a:r>
              <a:rPr sz="1200" spc="-150" dirty="0">
                <a:latin typeface="Calibri"/>
                <a:cs typeface="Calibri"/>
              </a:rPr>
              <a:t> </a:t>
            </a:r>
            <a:r>
              <a:rPr sz="1200" spc="60" dirty="0">
                <a:latin typeface="Calibri"/>
                <a:cs typeface="Calibri"/>
              </a:rPr>
              <a:t>meeting/events</a:t>
            </a:r>
            <a:endParaRPr sz="12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735"/>
              </a:spcBef>
            </a:pPr>
            <a:r>
              <a:rPr sz="900" spc="-5" dirty="0">
                <a:solidFill>
                  <a:srgbClr val="9194AA"/>
                </a:solidFill>
                <a:latin typeface="Calibri"/>
                <a:cs typeface="Calibri"/>
              </a:rPr>
              <a:t>491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38</a:t>
            </a:r>
            <a:r>
              <a:rPr sz="900" spc="5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7357" y="5880422"/>
            <a:ext cx="114368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441444" y="5848660"/>
            <a:ext cx="10737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Extremely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02588" y="5880422"/>
            <a:ext cx="114368" cy="114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756675" y="5848660"/>
            <a:ext cx="78740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Very</a:t>
            </a:r>
            <a:r>
              <a:rPr sz="9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631899" y="5880422"/>
            <a:ext cx="114368" cy="1143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85986" y="5848660"/>
            <a:ext cx="11499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Moderately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23375" y="5880422"/>
            <a:ext cx="114368" cy="1143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177462" y="5848660"/>
            <a:ext cx="9404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Slightly</a:t>
            </a:r>
            <a:r>
              <a:rPr sz="9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205177" y="5880422"/>
            <a:ext cx="114368" cy="1143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359264" y="5848660"/>
            <a:ext cx="10737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Not 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At </a:t>
            </a: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All</a:t>
            </a:r>
            <a:r>
              <a:rPr sz="900" spc="-1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800575" y="2063393"/>
            <a:ext cx="9140190" cy="3378835"/>
            <a:chOff x="800575" y="2063393"/>
            <a:chExt cx="9140190" cy="3378835"/>
          </a:xfrm>
        </p:grpSpPr>
        <p:sp>
          <p:nvSpPr>
            <p:cNvPr id="15" name="object 15"/>
            <p:cNvSpPr/>
            <p:nvPr/>
          </p:nvSpPr>
          <p:spPr>
            <a:xfrm>
              <a:off x="800575" y="2068158"/>
              <a:ext cx="9140190" cy="3374390"/>
            </a:xfrm>
            <a:custGeom>
              <a:avLst/>
              <a:gdLst/>
              <a:ahLst/>
              <a:cxnLst/>
              <a:rect l="l" t="t" r="r" b="b"/>
              <a:pathLst>
                <a:path w="9140190" h="3374390">
                  <a:moveTo>
                    <a:pt x="57183" y="3316669"/>
                  </a:moveTo>
                  <a:lnTo>
                    <a:pt x="9139901" y="3316669"/>
                  </a:lnTo>
                </a:path>
                <a:path w="9140190" h="3374390">
                  <a:moveTo>
                    <a:pt x="57183" y="3316669"/>
                  </a:moveTo>
                  <a:lnTo>
                    <a:pt x="9139901" y="3316669"/>
                  </a:lnTo>
                </a:path>
                <a:path w="9140190" h="3374390">
                  <a:moveTo>
                    <a:pt x="965455" y="3373853"/>
                  </a:moveTo>
                  <a:lnTo>
                    <a:pt x="965455" y="3316669"/>
                  </a:lnTo>
                </a:path>
                <a:path w="9140190" h="3374390">
                  <a:moveTo>
                    <a:pt x="2781999" y="3373853"/>
                  </a:moveTo>
                  <a:lnTo>
                    <a:pt x="2781999" y="3316669"/>
                  </a:lnTo>
                </a:path>
                <a:path w="9140190" h="3374390">
                  <a:moveTo>
                    <a:pt x="4598542" y="3373853"/>
                  </a:moveTo>
                  <a:lnTo>
                    <a:pt x="4598542" y="3316669"/>
                  </a:lnTo>
                </a:path>
                <a:path w="9140190" h="3374390">
                  <a:moveTo>
                    <a:pt x="6415085" y="3373853"/>
                  </a:moveTo>
                  <a:lnTo>
                    <a:pt x="6415085" y="3316669"/>
                  </a:lnTo>
                </a:path>
                <a:path w="9140190" h="3374390">
                  <a:moveTo>
                    <a:pt x="8231629" y="3373853"/>
                  </a:moveTo>
                  <a:lnTo>
                    <a:pt x="8231629" y="3316669"/>
                  </a:lnTo>
                </a:path>
                <a:path w="9140190" h="3374390">
                  <a:moveTo>
                    <a:pt x="57183" y="2637023"/>
                  </a:moveTo>
                  <a:lnTo>
                    <a:pt x="9139901" y="2637023"/>
                  </a:lnTo>
                </a:path>
                <a:path w="9140190" h="3374390">
                  <a:moveTo>
                    <a:pt x="57183" y="1957378"/>
                  </a:moveTo>
                  <a:lnTo>
                    <a:pt x="9139901" y="1957378"/>
                  </a:lnTo>
                </a:path>
                <a:path w="9140190" h="3374390">
                  <a:moveTo>
                    <a:pt x="57183" y="1277733"/>
                  </a:moveTo>
                  <a:lnTo>
                    <a:pt x="9139901" y="1277733"/>
                  </a:lnTo>
                </a:path>
                <a:path w="9140190" h="3374390">
                  <a:moveTo>
                    <a:pt x="57183" y="598087"/>
                  </a:moveTo>
                  <a:lnTo>
                    <a:pt x="9139901" y="598087"/>
                  </a:lnTo>
                </a:path>
                <a:path w="9140190" h="3374390">
                  <a:moveTo>
                    <a:pt x="57183" y="0"/>
                  </a:moveTo>
                  <a:lnTo>
                    <a:pt x="9139901" y="0"/>
                  </a:lnTo>
                </a:path>
                <a:path w="9140190" h="3374390">
                  <a:moveTo>
                    <a:pt x="57183" y="0"/>
                  </a:moveTo>
                  <a:lnTo>
                    <a:pt x="57183" y="3316669"/>
                  </a:lnTo>
                </a:path>
                <a:path w="9140190" h="3374390">
                  <a:moveTo>
                    <a:pt x="0" y="3316669"/>
                  </a:moveTo>
                  <a:lnTo>
                    <a:pt x="57183" y="3316669"/>
                  </a:lnTo>
                </a:path>
                <a:path w="9140190" h="3374390">
                  <a:moveTo>
                    <a:pt x="0" y="2637023"/>
                  </a:moveTo>
                  <a:lnTo>
                    <a:pt x="57183" y="2637023"/>
                  </a:lnTo>
                </a:path>
                <a:path w="9140190" h="3374390">
                  <a:moveTo>
                    <a:pt x="0" y="1957378"/>
                  </a:moveTo>
                  <a:lnTo>
                    <a:pt x="57183" y="1957378"/>
                  </a:lnTo>
                </a:path>
                <a:path w="9140190" h="3374390">
                  <a:moveTo>
                    <a:pt x="0" y="1277733"/>
                  </a:moveTo>
                  <a:lnTo>
                    <a:pt x="57183" y="1277733"/>
                  </a:lnTo>
                </a:path>
                <a:path w="9140190" h="3374390">
                  <a:moveTo>
                    <a:pt x="0" y="598087"/>
                  </a:moveTo>
                  <a:lnTo>
                    <a:pt x="57183" y="598087"/>
                  </a:lnTo>
                </a:path>
              </a:pathLst>
            </a:custGeom>
            <a:ln w="9530">
              <a:solidFill>
                <a:srgbClr val="DEDF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77823" y="3712900"/>
              <a:ext cx="572135" cy="1671955"/>
            </a:xfrm>
            <a:custGeom>
              <a:avLst/>
              <a:gdLst/>
              <a:ahLst/>
              <a:cxnLst/>
              <a:rect l="l" t="t" r="r" b="b"/>
              <a:pathLst>
                <a:path w="572135" h="1671954">
                  <a:moveTo>
                    <a:pt x="571839" y="1671927"/>
                  </a:moveTo>
                  <a:lnTo>
                    <a:pt x="0" y="1671927"/>
                  </a:lnTo>
                  <a:lnTo>
                    <a:pt x="0" y="38122"/>
                  </a:lnTo>
                  <a:lnTo>
                    <a:pt x="0" y="33067"/>
                  </a:lnTo>
                  <a:lnTo>
                    <a:pt x="28204" y="967"/>
                  </a:lnTo>
                  <a:lnTo>
                    <a:pt x="33067" y="0"/>
                  </a:lnTo>
                  <a:lnTo>
                    <a:pt x="538772" y="0"/>
                  </a:lnTo>
                  <a:lnTo>
                    <a:pt x="570871" y="28204"/>
                  </a:lnTo>
                  <a:lnTo>
                    <a:pt x="571839" y="33067"/>
                  </a:lnTo>
                  <a:lnTo>
                    <a:pt x="571839" y="1671927"/>
                  </a:lnTo>
                  <a:close/>
                </a:path>
              </a:pathLst>
            </a:custGeom>
            <a:solidFill>
              <a:srgbClr val="C6A8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294367" y="2625467"/>
              <a:ext cx="572135" cy="2759710"/>
            </a:xfrm>
            <a:custGeom>
              <a:avLst/>
              <a:gdLst/>
              <a:ahLst/>
              <a:cxnLst/>
              <a:rect l="l" t="t" r="r" b="b"/>
              <a:pathLst>
                <a:path w="572135" h="2759710">
                  <a:moveTo>
                    <a:pt x="571839" y="2759359"/>
                  </a:moveTo>
                  <a:lnTo>
                    <a:pt x="0" y="2759359"/>
                  </a:lnTo>
                  <a:lnTo>
                    <a:pt x="0" y="38122"/>
                  </a:lnTo>
                  <a:lnTo>
                    <a:pt x="0" y="33067"/>
                  </a:lnTo>
                  <a:lnTo>
                    <a:pt x="28204" y="967"/>
                  </a:lnTo>
                  <a:lnTo>
                    <a:pt x="33067" y="0"/>
                  </a:lnTo>
                  <a:lnTo>
                    <a:pt x="538772" y="0"/>
                  </a:lnTo>
                  <a:lnTo>
                    <a:pt x="570871" y="28204"/>
                  </a:lnTo>
                  <a:lnTo>
                    <a:pt x="571839" y="33067"/>
                  </a:lnTo>
                  <a:lnTo>
                    <a:pt x="571839" y="2759359"/>
                  </a:lnTo>
                  <a:close/>
                </a:path>
              </a:pathLst>
            </a:custGeom>
            <a:solidFill>
              <a:srgbClr val="E3A1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10911" y="3740086"/>
              <a:ext cx="572135" cy="1645285"/>
            </a:xfrm>
            <a:custGeom>
              <a:avLst/>
              <a:gdLst/>
              <a:ahLst/>
              <a:cxnLst/>
              <a:rect l="l" t="t" r="r" b="b"/>
              <a:pathLst>
                <a:path w="572135" h="1645285">
                  <a:moveTo>
                    <a:pt x="571839" y="1644741"/>
                  </a:moveTo>
                  <a:lnTo>
                    <a:pt x="0" y="1644741"/>
                  </a:lnTo>
                  <a:lnTo>
                    <a:pt x="0" y="38122"/>
                  </a:lnTo>
                  <a:lnTo>
                    <a:pt x="0" y="33067"/>
                  </a:lnTo>
                  <a:lnTo>
                    <a:pt x="28204" y="967"/>
                  </a:lnTo>
                  <a:lnTo>
                    <a:pt x="33067" y="0"/>
                  </a:lnTo>
                  <a:lnTo>
                    <a:pt x="538771" y="0"/>
                  </a:lnTo>
                  <a:lnTo>
                    <a:pt x="570871" y="28204"/>
                  </a:lnTo>
                  <a:lnTo>
                    <a:pt x="571838" y="33067"/>
                  </a:lnTo>
                  <a:lnTo>
                    <a:pt x="571839" y="1644741"/>
                  </a:lnTo>
                  <a:close/>
                </a:path>
              </a:pathLst>
            </a:custGeom>
            <a:solidFill>
              <a:srgbClr val="FBA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927454" y="4936261"/>
              <a:ext cx="572135" cy="448945"/>
            </a:xfrm>
            <a:custGeom>
              <a:avLst/>
              <a:gdLst/>
              <a:ahLst/>
              <a:cxnLst/>
              <a:rect l="l" t="t" r="r" b="b"/>
              <a:pathLst>
                <a:path w="572134" h="448945">
                  <a:moveTo>
                    <a:pt x="571839" y="448565"/>
                  </a:moveTo>
                  <a:lnTo>
                    <a:pt x="0" y="448565"/>
                  </a:lnTo>
                  <a:lnTo>
                    <a:pt x="0" y="38122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538771" y="0"/>
                  </a:lnTo>
                  <a:lnTo>
                    <a:pt x="570871" y="28203"/>
                  </a:lnTo>
                  <a:lnTo>
                    <a:pt x="571838" y="33067"/>
                  </a:lnTo>
                  <a:lnTo>
                    <a:pt x="571839" y="448565"/>
                  </a:lnTo>
                  <a:close/>
                </a:path>
              </a:pathLst>
            </a:custGeom>
            <a:solidFill>
              <a:srgbClr val="FFC1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743998" y="5235305"/>
              <a:ext cx="572135" cy="149860"/>
            </a:xfrm>
            <a:custGeom>
              <a:avLst/>
              <a:gdLst/>
              <a:ahLst/>
              <a:cxnLst/>
              <a:rect l="l" t="t" r="r" b="b"/>
              <a:pathLst>
                <a:path w="572134" h="149860">
                  <a:moveTo>
                    <a:pt x="571839" y="149522"/>
                  </a:moveTo>
                  <a:lnTo>
                    <a:pt x="0" y="149522"/>
                  </a:lnTo>
                  <a:lnTo>
                    <a:pt x="0" y="38122"/>
                  </a:lnTo>
                  <a:lnTo>
                    <a:pt x="0" y="33067"/>
                  </a:lnTo>
                  <a:lnTo>
                    <a:pt x="28204" y="967"/>
                  </a:lnTo>
                  <a:lnTo>
                    <a:pt x="33067" y="0"/>
                  </a:lnTo>
                  <a:lnTo>
                    <a:pt x="538771" y="0"/>
                  </a:lnTo>
                  <a:lnTo>
                    <a:pt x="570870" y="28203"/>
                  </a:lnTo>
                  <a:lnTo>
                    <a:pt x="571838" y="33067"/>
                  </a:lnTo>
                  <a:lnTo>
                    <a:pt x="571839" y="149522"/>
                  </a:lnTo>
                  <a:close/>
                </a:path>
              </a:pathLst>
            </a:custGeom>
            <a:solidFill>
              <a:srgbClr val="90D9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229114" y="5448373"/>
            <a:ext cx="10737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Extremely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92430" y="5448373"/>
            <a:ext cx="78740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Very</a:t>
            </a:r>
            <a:r>
              <a:rPr sz="9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822173" y="5448373"/>
            <a:ext cx="11499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Moderately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747366" y="5448373"/>
            <a:ext cx="9404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Slightly</a:t>
            </a:r>
            <a:r>
              <a:rPr sz="9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491477" y="5448373"/>
            <a:ext cx="10737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Not 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At </a:t>
            </a: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All</a:t>
            </a:r>
            <a:r>
              <a:rPr sz="900" spc="-1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2099" y="5298360"/>
            <a:ext cx="9652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35384" y="4618715"/>
            <a:ext cx="1631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5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97262" y="3939070"/>
            <a:ext cx="2012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97262" y="3259424"/>
            <a:ext cx="2012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5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68670" y="2579779"/>
            <a:ext cx="22987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20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41441" y="3498912"/>
            <a:ext cx="2489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25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36195">
              <a:lnSpc>
                <a:spcPct val="100000"/>
              </a:lnSpc>
              <a:spcBef>
                <a:spcPts val="309"/>
              </a:spcBef>
            </a:pPr>
            <a:r>
              <a:rPr sz="900" spc="-15" dirty="0">
                <a:latin typeface="Calibri"/>
                <a:cs typeface="Calibri"/>
              </a:rPr>
              <a:t>123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467515" y="2411480"/>
            <a:ext cx="22479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4</a:t>
            </a: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9"/>
              </a:spcBef>
            </a:pPr>
            <a:r>
              <a:rPr sz="900" spc="65" dirty="0">
                <a:latin typeface="Calibri"/>
                <a:cs typeface="Calibri"/>
              </a:rPr>
              <a:t>20</a:t>
            </a:r>
            <a:r>
              <a:rPr sz="900" spc="55" dirty="0">
                <a:latin typeface="Calibri"/>
                <a:cs typeface="Calibri"/>
              </a:rPr>
              <a:t>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274528" y="3526097"/>
            <a:ext cx="2489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25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309"/>
              </a:spcBef>
            </a:pPr>
            <a:r>
              <a:rPr sz="900" spc="-80" dirty="0">
                <a:latin typeface="Calibri"/>
                <a:cs typeface="Calibri"/>
              </a:rPr>
              <a:t>121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129194" y="4722274"/>
            <a:ext cx="1727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-15" dirty="0">
                <a:solidFill>
                  <a:srgbClr val="9194AA"/>
                </a:solidFill>
                <a:latin typeface="Calibri"/>
                <a:cs typeface="Calibri"/>
              </a:rPr>
              <a:t>7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17145">
              <a:lnSpc>
                <a:spcPct val="100000"/>
              </a:lnSpc>
              <a:spcBef>
                <a:spcPts val="309"/>
              </a:spcBef>
            </a:pPr>
            <a:r>
              <a:rPr sz="900" spc="60" dirty="0">
                <a:latin typeface="Calibri"/>
                <a:cs typeface="Calibri"/>
              </a:rPr>
              <a:t>33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940972" y="4917624"/>
            <a:ext cx="182245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45"/>
              </a:spcBef>
            </a:pPr>
            <a:r>
              <a:rPr sz="900" spc="-150" dirty="0">
                <a:latin typeface="Calibri"/>
                <a:cs typeface="Calibri"/>
              </a:rPr>
              <a:t>11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0" y="7109876"/>
            <a:ext cx="10692765" cy="457834"/>
            <a:chOff x="0" y="7109876"/>
            <a:chExt cx="10692765" cy="457834"/>
          </a:xfrm>
        </p:grpSpPr>
        <p:sp>
          <p:nvSpPr>
            <p:cNvPr id="37" name="object 37"/>
            <p:cNvSpPr/>
            <p:nvPr/>
          </p:nvSpPr>
          <p:spPr>
            <a:xfrm>
              <a:off x="0" y="7109876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67"/>
                  </a:lnTo>
                  <a:lnTo>
                    <a:pt x="0" y="45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9325223" y="7194753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9406348" y="7208538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9406348" y="7194738"/>
              <a:ext cx="111196" cy="23544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9417754" y="7195012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9406348" y="7196324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9406348" y="7247896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8367537" y="7281200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0" y="7109876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67"/>
                  </a:lnTo>
                  <a:lnTo>
                    <a:pt x="0" y="45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2217474" y="1445490"/>
            <a:ext cx="6271260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65" dirty="0">
                <a:latin typeface="Calibri"/>
                <a:cs typeface="Calibri"/>
              </a:rPr>
              <a:t>Development </a:t>
            </a:r>
            <a:r>
              <a:rPr sz="1200" spc="45" dirty="0">
                <a:latin typeface="Calibri"/>
                <a:cs typeface="Calibri"/>
              </a:rPr>
              <a:t>of </a:t>
            </a:r>
            <a:r>
              <a:rPr sz="1200" spc="60" dirty="0">
                <a:latin typeface="Calibri"/>
                <a:cs typeface="Calibri"/>
              </a:rPr>
              <a:t>dependable </a:t>
            </a:r>
            <a:r>
              <a:rPr sz="1200" spc="45" dirty="0">
                <a:latin typeface="Calibri"/>
                <a:cs typeface="Calibri"/>
              </a:rPr>
              <a:t>and </a:t>
            </a:r>
            <a:r>
              <a:rPr sz="1200" spc="40" dirty="0">
                <a:latin typeface="Calibri"/>
                <a:cs typeface="Calibri"/>
              </a:rPr>
              <a:t>adequate </a:t>
            </a:r>
            <a:r>
              <a:rPr sz="1200" spc="55" dirty="0">
                <a:latin typeface="Calibri"/>
                <a:cs typeface="Calibri"/>
              </a:rPr>
              <a:t>funding </a:t>
            </a:r>
            <a:r>
              <a:rPr sz="1200" spc="45" dirty="0">
                <a:latin typeface="Calibri"/>
                <a:cs typeface="Calibri"/>
              </a:rPr>
              <a:t>for </a:t>
            </a:r>
            <a:r>
              <a:rPr sz="1200" spc="80" dirty="0">
                <a:latin typeface="Calibri"/>
                <a:cs typeface="Calibri"/>
              </a:rPr>
              <a:t>clubs </a:t>
            </a:r>
            <a:r>
              <a:rPr sz="1200" spc="30" dirty="0">
                <a:latin typeface="Calibri"/>
                <a:cs typeface="Calibri"/>
              </a:rPr>
              <a:t>that </a:t>
            </a:r>
            <a:r>
              <a:rPr sz="1200" spc="55" dirty="0">
                <a:latin typeface="Calibri"/>
                <a:cs typeface="Calibri"/>
              </a:rPr>
              <a:t>groom </a:t>
            </a:r>
            <a:r>
              <a:rPr sz="1200" spc="45" dirty="0">
                <a:latin typeface="Calibri"/>
                <a:cs typeface="Calibri"/>
              </a:rPr>
              <a:t>and </a:t>
            </a:r>
            <a:r>
              <a:rPr sz="1200" spc="35" dirty="0">
                <a:latin typeface="Calibri"/>
                <a:cs typeface="Calibri"/>
              </a:rPr>
              <a:t>maintain</a:t>
            </a:r>
            <a:r>
              <a:rPr sz="1200" spc="-114" dirty="0">
                <a:latin typeface="Calibri"/>
                <a:cs typeface="Calibri"/>
              </a:rPr>
              <a:t> </a:t>
            </a:r>
            <a:r>
              <a:rPr sz="1200" spc="35" dirty="0">
                <a:latin typeface="Calibri"/>
                <a:cs typeface="Calibri"/>
              </a:rPr>
              <a:t>trails</a:t>
            </a:r>
            <a:endParaRPr sz="12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735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503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70" dirty="0">
                <a:solidFill>
                  <a:srgbClr val="9194AA"/>
                </a:solidFill>
                <a:latin typeface="Calibri"/>
                <a:cs typeface="Calibri"/>
              </a:rPr>
              <a:t>26</a:t>
            </a:r>
            <a:r>
              <a:rPr sz="900" spc="-45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7357" y="5880416"/>
            <a:ext cx="114368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441444" y="5848655"/>
            <a:ext cx="10737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Extremely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02588" y="5880416"/>
            <a:ext cx="114368" cy="114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756675" y="5848655"/>
            <a:ext cx="78740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Very</a:t>
            </a:r>
            <a:r>
              <a:rPr sz="9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631899" y="5880416"/>
            <a:ext cx="114368" cy="1143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85986" y="5848655"/>
            <a:ext cx="11499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Moderately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23375" y="5880416"/>
            <a:ext cx="114368" cy="1143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177462" y="5848655"/>
            <a:ext cx="9404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Slightly</a:t>
            </a:r>
            <a:r>
              <a:rPr sz="9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205177" y="5880416"/>
            <a:ext cx="114368" cy="1143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359264" y="5848655"/>
            <a:ext cx="10737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Not 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At </a:t>
            </a: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All</a:t>
            </a:r>
            <a:r>
              <a:rPr sz="900" spc="-1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800575" y="2063387"/>
            <a:ext cx="9140190" cy="3378835"/>
            <a:chOff x="800575" y="2063387"/>
            <a:chExt cx="9140190" cy="3378835"/>
          </a:xfrm>
        </p:grpSpPr>
        <p:sp>
          <p:nvSpPr>
            <p:cNvPr id="15" name="object 15"/>
            <p:cNvSpPr/>
            <p:nvPr/>
          </p:nvSpPr>
          <p:spPr>
            <a:xfrm>
              <a:off x="857759" y="5382439"/>
              <a:ext cx="9083040" cy="5080"/>
            </a:xfrm>
            <a:custGeom>
              <a:avLst/>
              <a:gdLst/>
              <a:ahLst/>
              <a:cxnLst/>
              <a:rect l="l" t="t" r="r" b="b"/>
              <a:pathLst>
                <a:path w="9083040" h="5079">
                  <a:moveTo>
                    <a:pt x="0" y="0"/>
                  </a:moveTo>
                  <a:lnTo>
                    <a:pt x="9082717" y="0"/>
                  </a:lnTo>
                </a:path>
                <a:path w="9083040" h="5079">
                  <a:moveTo>
                    <a:pt x="0" y="4765"/>
                  </a:moveTo>
                  <a:lnTo>
                    <a:pt x="9082717" y="4765"/>
                  </a:lnTo>
                </a:path>
                <a:path w="9083040" h="5079">
                  <a:moveTo>
                    <a:pt x="0" y="0"/>
                  </a:moveTo>
                  <a:lnTo>
                    <a:pt x="9082717" y="0"/>
                  </a:lnTo>
                </a:path>
                <a:path w="9083040" h="5079">
                  <a:moveTo>
                    <a:pt x="0" y="4765"/>
                  </a:moveTo>
                  <a:lnTo>
                    <a:pt x="9082717" y="4765"/>
                  </a:lnTo>
                </a:path>
              </a:pathLst>
            </a:custGeom>
            <a:ln w="4765">
              <a:solidFill>
                <a:srgbClr val="DEDF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00575" y="2068152"/>
              <a:ext cx="9140190" cy="3374390"/>
            </a:xfrm>
            <a:custGeom>
              <a:avLst/>
              <a:gdLst/>
              <a:ahLst/>
              <a:cxnLst/>
              <a:rect l="l" t="t" r="r" b="b"/>
              <a:pathLst>
                <a:path w="9140190" h="3374390">
                  <a:moveTo>
                    <a:pt x="965455" y="3373853"/>
                  </a:moveTo>
                  <a:lnTo>
                    <a:pt x="965455" y="3316669"/>
                  </a:lnTo>
                </a:path>
                <a:path w="9140190" h="3374390">
                  <a:moveTo>
                    <a:pt x="2781999" y="3373853"/>
                  </a:moveTo>
                  <a:lnTo>
                    <a:pt x="2781999" y="3316669"/>
                  </a:lnTo>
                </a:path>
                <a:path w="9140190" h="3374390">
                  <a:moveTo>
                    <a:pt x="4598542" y="3373853"/>
                  </a:moveTo>
                  <a:lnTo>
                    <a:pt x="4598542" y="3316669"/>
                  </a:lnTo>
                </a:path>
                <a:path w="9140190" h="3374390">
                  <a:moveTo>
                    <a:pt x="6415085" y="3373853"/>
                  </a:moveTo>
                  <a:lnTo>
                    <a:pt x="6415085" y="3316669"/>
                  </a:lnTo>
                </a:path>
                <a:path w="9140190" h="3374390">
                  <a:moveTo>
                    <a:pt x="8231629" y="3373853"/>
                  </a:moveTo>
                  <a:lnTo>
                    <a:pt x="8231629" y="3316669"/>
                  </a:lnTo>
                </a:path>
                <a:path w="9140190" h="3374390">
                  <a:moveTo>
                    <a:pt x="57183" y="2507725"/>
                  </a:moveTo>
                  <a:lnTo>
                    <a:pt x="9139901" y="2507725"/>
                  </a:lnTo>
                </a:path>
                <a:path w="9140190" h="3374390">
                  <a:moveTo>
                    <a:pt x="57183" y="1698781"/>
                  </a:moveTo>
                  <a:lnTo>
                    <a:pt x="9139901" y="1698781"/>
                  </a:lnTo>
                </a:path>
                <a:path w="9140190" h="3374390">
                  <a:moveTo>
                    <a:pt x="57183" y="889838"/>
                  </a:moveTo>
                  <a:lnTo>
                    <a:pt x="9139901" y="889838"/>
                  </a:lnTo>
                </a:path>
                <a:path w="9140190" h="3374390">
                  <a:moveTo>
                    <a:pt x="57183" y="80894"/>
                  </a:moveTo>
                  <a:lnTo>
                    <a:pt x="9139901" y="80894"/>
                  </a:lnTo>
                </a:path>
                <a:path w="9140190" h="3374390">
                  <a:moveTo>
                    <a:pt x="57183" y="0"/>
                  </a:moveTo>
                  <a:lnTo>
                    <a:pt x="9139901" y="0"/>
                  </a:lnTo>
                </a:path>
                <a:path w="9140190" h="3374390">
                  <a:moveTo>
                    <a:pt x="57183" y="0"/>
                  </a:moveTo>
                  <a:lnTo>
                    <a:pt x="57183" y="3316669"/>
                  </a:lnTo>
                </a:path>
                <a:path w="9140190" h="3374390">
                  <a:moveTo>
                    <a:pt x="0" y="3316669"/>
                  </a:moveTo>
                  <a:lnTo>
                    <a:pt x="57183" y="3316669"/>
                  </a:lnTo>
                </a:path>
                <a:path w="9140190" h="3374390">
                  <a:moveTo>
                    <a:pt x="0" y="2507725"/>
                  </a:moveTo>
                  <a:lnTo>
                    <a:pt x="57183" y="2507725"/>
                  </a:lnTo>
                </a:path>
                <a:path w="9140190" h="3374390">
                  <a:moveTo>
                    <a:pt x="0" y="1698781"/>
                  </a:moveTo>
                  <a:lnTo>
                    <a:pt x="57183" y="1698781"/>
                  </a:lnTo>
                </a:path>
                <a:path w="9140190" h="3374390">
                  <a:moveTo>
                    <a:pt x="0" y="889838"/>
                  </a:moveTo>
                  <a:lnTo>
                    <a:pt x="57183" y="889838"/>
                  </a:lnTo>
                </a:path>
                <a:path w="9140190" h="3374390">
                  <a:moveTo>
                    <a:pt x="0" y="80894"/>
                  </a:moveTo>
                  <a:lnTo>
                    <a:pt x="57183" y="80894"/>
                  </a:lnTo>
                </a:path>
              </a:pathLst>
            </a:custGeom>
            <a:ln w="9530">
              <a:solidFill>
                <a:srgbClr val="DEDF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477823" y="2618234"/>
              <a:ext cx="572135" cy="2766695"/>
            </a:xfrm>
            <a:custGeom>
              <a:avLst/>
              <a:gdLst/>
              <a:ahLst/>
              <a:cxnLst/>
              <a:rect l="l" t="t" r="r" b="b"/>
              <a:pathLst>
                <a:path w="572135" h="2766695">
                  <a:moveTo>
                    <a:pt x="571839" y="2766587"/>
                  </a:moveTo>
                  <a:lnTo>
                    <a:pt x="0" y="2766587"/>
                  </a:lnTo>
                  <a:lnTo>
                    <a:pt x="0" y="38122"/>
                  </a:lnTo>
                  <a:lnTo>
                    <a:pt x="0" y="33067"/>
                  </a:lnTo>
                  <a:lnTo>
                    <a:pt x="28204" y="967"/>
                  </a:lnTo>
                  <a:lnTo>
                    <a:pt x="33067" y="0"/>
                  </a:lnTo>
                  <a:lnTo>
                    <a:pt x="538772" y="0"/>
                  </a:lnTo>
                  <a:lnTo>
                    <a:pt x="570871" y="28204"/>
                  </a:lnTo>
                  <a:lnTo>
                    <a:pt x="571839" y="33067"/>
                  </a:lnTo>
                  <a:lnTo>
                    <a:pt x="571839" y="2766587"/>
                  </a:lnTo>
                  <a:close/>
                </a:path>
              </a:pathLst>
            </a:custGeom>
            <a:solidFill>
              <a:srgbClr val="C6A8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294367" y="4438357"/>
              <a:ext cx="572135" cy="946785"/>
            </a:xfrm>
            <a:custGeom>
              <a:avLst/>
              <a:gdLst/>
              <a:ahLst/>
              <a:cxnLst/>
              <a:rect l="l" t="t" r="r" b="b"/>
              <a:pathLst>
                <a:path w="572135" h="946785">
                  <a:moveTo>
                    <a:pt x="571839" y="946464"/>
                  </a:moveTo>
                  <a:lnTo>
                    <a:pt x="0" y="946464"/>
                  </a:lnTo>
                  <a:lnTo>
                    <a:pt x="0" y="38122"/>
                  </a:lnTo>
                  <a:lnTo>
                    <a:pt x="0" y="33067"/>
                  </a:lnTo>
                  <a:lnTo>
                    <a:pt x="28204" y="967"/>
                  </a:lnTo>
                  <a:lnTo>
                    <a:pt x="33067" y="0"/>
                  </a:lnTo>
                  <a:lnTo>
                    <a:pt x="538772" y="0"/>
                  </a:lnTo>
                  <a:lnTo>
                    <a:pt x="570871" y="28204"/>
                  </a:lnTo>
                  <a:lnTo>
                    <a:pt x="571839" y="33067"/>
                  </a:lnTo>
                  <a:lnTo>
                    <a:pt x="571839" y="946464"/>
                  </a:lnTo>
                  <a:close/>
                </a:path>
              </a:pathLst>
            </a:custGeom>
            <a:solidFill>
              <a:srgbClr val="E3A1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10911" y="5117870"/>
              <a:ext cx="572135" cy="267335"/>
            </a:xfrm>
            <a:custGeom>
              <a:avLst/>
              <a:gdLst/>
              <a:ahLst/>
              <a:cxnLst/>
              <a:rect l="l" t="t" r="r" b="b"/>
              <a:pathLst>
                <a:path w="572135" h="267335">
                  <a:moveTo>
                    <a:pt x="571839" y="266951"/>
                  </a:moveTo>
                  <a:lnTo>
                    <a:pt x="0" y="266951"/>
                  </a:lnTo>
                  <a:lnTo>
                    <a:pt x="0" y="38122"/>
                  </a:lnTo>
                  <a:lnTo>
                    <a:pt x="0" y="33067"/>
                  </a:lnTo>
                  <a:lnTo>
                    <a:pt x="28204" y="967"/>
                  </a:lnTo>
                  <a:lnTo>
                    <a:pt x="33067" y="0"/>
                  </a:lnTo>
                  <a:lnTo>
                    <a:pt x="538771" y="0"/>
                  </a:lnTo>
                  <a:lnTo>
                    <a:pt x="570871" y="28203"/>
                  </a:lnTo>
                  <a:lnTo>
                    <a:pt x="571838" y="33067"/>
                  </a:lnTo>
                  <a:lnTo>
                    <a:pt x="571839" y="266951"/>
                  </a:lnTo>
                  <a:close/>
                </a:path>
              </a:pathLst>
            </a:custGeom>
            <a:solidFill>
              <a:srgbClr val="FBA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927454" y="5328195"/>
              <a:ext cx="572135" cy="57150"/>
            </a:xfrm>
            <a:custGeom>
              <a:avLst/>
              <a:gdLst/>
              <a:ahLst/>
              <a:cxnLst/>
              <a:rect l="l" t="t" r="r" b="b"/>
              <a:pathLst>
                <a:path w="572134" h="57150">
                  <a:moveTo>
                    <a:pt x="571839" y="56626"/>
                  </a:moveTo>
                  <a:lnTo>
                    <a:pt x="0" y="56626"/>
                  </a:lnTo>
                  <a:lnTo>
                    <a:pt x="0" y="28313"/>
                  </a:lnTo>
                  <a:lnTo>
                    <a:pt x="0" y="24558"/>
                  </a:lnTo>
                  <a:lnTo>
                    <a:pt x="24558" y="0"/>
                  </a:lnTo>
                  <a:lnTo>
                    <a:pt x="547280" y="0"/>
                  </a:lnTo>
                  <a:lnTo>
                    <a:pt x="571839" y="24558"/>
                  </a:lnTo>
                  <a:lnTo>
                    <a:pt x="571839" y="56626"/>
                  </a:lnTo>
                  <a:close/>
                </a:path>
              </a:pathLst>
            </a:custGeom>
            <a:solidFill>
              <a:srgbClr val="FFC1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743997" y="5352464"/>
              <a:ext cx="572135" cy="32384"/>
            </a:xfrm>
            <a:custGeom>
              <a:avLst/>
              <a:gdLst/>
              <a:ahLst/>
              <a:cxnLst/>
              <a:rect l="l" t="t" r="r" b="b"/>
              <a:pathLst>
                <a:path w="572134" h="32385">
                  <a:moveTo>
                    <a:pt x="571840" y="32357"/>
                  </a:moveTo>
                  <a:lnTo>
                    <a:pt x="0" y="32357"/>
                  </a:lnTo>
                  <a:lnTo>
                    <a:pt x="0" y="16178"/>
                  </a:lnTo>
                  <a:lnTo>
                    <a:pt x="0" y="14033"/>
                  </a:lnTo>
                  <a:lnTo>
                    <a:pt x="14033" y="0"/>
                  </a:lnTo>
                  <a:lnTo>
                    <a:pt x="557806" y="0"/>
                  </a:lnTo>
                  <a:lnTo>
                    <a:pt x="571839" y="14033"/>
                  </a:lnTo>
                  <a:lnTo>
                    <a:pt x="571840" y="32357"/>
                  </a:lnTo>
                  <a:close/>
                </a:path>
              </a:pathLst>
            </a:custGeom>
            <a:solidFill>
              <a:srgbClr val="90D9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229114" y="5448367"/>
            <a:ext cx="10737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Extremely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92430" y="5448367"/>
            <a:ext cx="78740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Very</a:t>
            </a:r>
            <a:r>
              <a:rPr sz="9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822173" y="5448367"/>
            <a:ext cx="11499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Moderately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747366" y="5448367"/>
            <a:ext cx="9404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Slightly</a:t>
            </a:r>
            <a:r>
              <a:rPr sz="9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491477" y="5448367"/>
            <a:ext cx="10737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Not 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At </a:t>
            </a: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All</a:t>
            </a:r>
            <a:r>
              <a:rPr sz="900" spc="-1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02099" y="5298354"/>
            <a:ext cx="9652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97262" y="4489411"/>
            <a:ext cx="2012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68670" y="3680467"/>
            <a:ext cx="22987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20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68670" y="2871523"/>
            <a:ext cx="22987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68670" y="2062579"/>
            <a:ext cx="22987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40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41441" y="2404246"/>
            <a:ext cx="2489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6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8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22225">
              <a:lnSpc>
                <a:spcPct val="100000"/>
              </a:lnSpc>
              <a:spcBef>
                <a:spcPts val="309"/>
              </a:spcBef>
            </a:pPr>
            <a:r>
              <a:rPr sz="900" spc="55" dirty="0">
                <a:latin typeface="Calibri"/>
                <a:cs typeface="Calibri"/>
              </a:rPr>
              <a:t>342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57984" y="4224370"/>
            <a:ext cx="2489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3%</a:t>
            </a:r>
            <a:endParaRPr sz="900">
              <a:latin typeface="Calibri"/>
              <a:cs typeface="Calibri"/>
            </a:endParaRPr>
          </a:p>
          <a:p>
            <a:pPr marL="55244">
              <a:lnSpc>
                <a:spcPct val="100000"/>
              </a:lnSpc>
              <a:spcBef>
                <a:spcPts val="309"/>
              </a:spcBef>
            </a:pPr>
            <a:r>
              <a:rPr sz="900" spc="-105" dirty="0">
                <a:latin typeface="Calibri"/>
                <a:cs typeface="Calibri"/>
              </a:rPr>
              <a:t>117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312650" y="4903882"/>
            <a:ext cx="1727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-15" dirty="0">
                <a:solidFill>
                  <a:srgbClr val="9194AA"/>
                </a:solidFill>
                <a:latin typeface="Calibri"/>
                <a:cs typeface="Calibri"/>
              </a:rPr>
              <a:t>7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17145">
              <a:lnSpc>
                <a:spcPct val="100000"/>
              </a:lnSpc>
              <a:spcBef>
                <a:spcPts val="309"/>
              </a:spcBef>
            </a:pPr>
            <a:r>
              <a:rPr sz="900" spc="60" dirty="0">
                <a:latin typeface="Calibri"/>
                <a:cs typeface="Calibri"/>
              </a:rPr>
              <a:t>33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138724" y="5010514"/>
            <a:ext cx="153670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45720">
              <a:lnSpc>
                <a:spcPct val="100000"/>
              </a:lnSpc>
              <a:spcBef>
                <a:spcPts val="45"/>
              </a:spcBef>
            </a:pPr>
            <a:r>
              <a:rPr sz="900" spc="10" dirty="0">
                <a:latin typeface="Calibri"/>
                <a:cs typeface="Calibri"/>
              </a:rPr>
              <a:t>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955268" y="5034783"/>
            <a:ext cx="153670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  <a:spcBef>
                <a:spcPts val="45"/>
              </a:spcBef>
            </a:pPr>
            <a:r>
              <a:rPr sz="900" spc="70" dirty="0"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38" name="object 38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23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797405" y="1445484"/>
            <a:ext cx="9109710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45" dirty="0">
                <a:latin typeface="Calibri"/>
                <a:cs typeface="Calibri"/>
              </a:rPr>
              <a:t>Would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you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85" dirty="0">
                <a:latin typeface="Calibri"/>
                <a:cs typeface="Calibri"/>
              </a:rPr>
              <a:t>be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30" dirty="0">
                <a:latin typeface="Calibri"/>
                <a:cs typeface="Calibri"/>
              </a:rPr>
              <a:t>in</a:t>
            </a:r>
            <a:r>
              <a:rPr sz="1200" spc="40" dirty="0">
                <a:latin typeface="Calibri"/>
                <a:cs typeface="Calibri"/>
              </a:rPr>
              <a:t> favor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45" dirty="0">
                <a:latin typeface="Calibri"/>
                <a:cs typeface="Calibri"/>
              </a:rPr>
              <a:t>of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60" dirty="0">
                <a:latin typeface="Calibri"/>
                <a:cs typeface="Calibri"/>
              </a:rPr>
              <a:t>increasing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snowmobile </a:t>
            </a:r>
            <a:r>
              <a:rPr sz="1200" spc="40" dirty="0">
                <a:latin typeface="Calibri"/>
                <a:cs typeface="Calibri"/>
              </a:rPr>
              <a:t>registration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75" dirty="0">
                <a:latin typeface="Calibri"/>
                <a:cs typeface="Calibri"/>
              </a:rPr>
              <a:t>fees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to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increase </a:t>
            </a:r>
            <a:r>
              <a:rPr sz="1200" spc="45" dirty="0">
                <a:latin typeface="Calibri"/>
                <a:cs typeface="Calibri"/>
              </a:rPr>
              <a:t>the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60" dirty="0">
                <a:latin typeface="Calibri"/>
                <a:cs typeface="Calibri"/>
              </a:rPr>
              <a:t>number</a:t>
            </a:r>
            <a:r>
              <a:rPr sz="1200" spc="45" dirty="0">
                <a:latin typeface="Calibri"/>
                <a:cs typeface="Calibri"/>
              </a:rPr>
              <a:t> of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groomed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35" dirty="0">
                <a:latin typeface="Calibri"/>
                <a:cs typeface="Calibri"/>
              </a:rPr>
              <a:t>trails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45" dirty="0">
                <a:latin typeface="Calibri"/>
                <a:cs typeface="Calibri"/>
              </a:rPr>
              <a:t>and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25" dirty="0">
                <a:latin typeface="Calibri"/>
                <a:cs typeface="Calibri"/>
              </a:rPr>
              <a:t>trail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amenities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30" dirty="0">
                <a:latin typeface="Calibri"/>
                <a:cs typeface="Calibri"/>
              </a:rPr>
              <a:t>in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PA?</a:t>
            </a:r>
            <a:endParaRPr sz="120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  <a:spcBef>
                <a:spcPts val="735"/>
              </a:spcBef>
            </a:pP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522 Responses- </a:t>
            </a:r>
            <a:r>
              <a:rPr sz="900" spc="10" dirty="0">
                <a:solidFill>
                  <a:srgbClr val="9194AA"/>
                </a:solidFill>
                <a:latin typeface="Calibri"/>
                <a:cs typeface="Calibri"/>
              </a:rPr>
              <a:t>7</a:t>
            </a:r>
            <a:r>
              <a:rPr sz="900" spc="-40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36881" y="5880410"/>
            <a:ext cx="114367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095733" y="5848649"/>
            <a:ext cx="236854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55" dirty="0">
                <a:solidFill>
                  <a:srgbClr val="333333"/>
                </a:solidFill>
                <a:latin typeface="Calibri"/>
                <a:cs typeface="Calibri"/>
              </a:rPr>
              <a:t>Y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E</a:t>
            </a:r>
            <a:r>
              <a:rPr sz="900" spc="120" dirty="0">
                <a:solidFill>
                  <a:srgbClr val="333333"/>
                </a:solidFill>
                <a:latin typeface="Calibri"/>
                <a:cs typeface="Calibri"/>
              </a:rPr>
              <a:t>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13413" y="5880410"/>
            <a:ext cx="114368" cy="114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572266" y="5848649"/>
            <a:ext cx="2038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N</a:t>
            </a:r>
            <a:r>
              <a:rPr sz="900" spc="130" dirty="0">
                <a:solidFill>
                  <a:srgbClr val="333333"/>
                </a:solidFill>
                <a:latin typeface="Calibri"/>
                <a:cs typeface="Calibri"/>
              </a:rPr>
              <a:t>O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091531" y="2561839"/>
            <a:ext cx="2519886" cy="25198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830317" y="2897957"/>
            <a:ext cx="719455" cy="53340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474980" indent="9525">
              <a:lnSpc>
                <a:spcPts val="900"/>
              </a:lnSpc>
              <a:spcBef>
                <a:spcPts val="280"/>
              </a:spcBef>
            </a:pPr>
            <a:r>
              <a:rPr sz="900" spc="155" dirty="0">
                <a:solidFill>
                  <a:srgbClr val="333333"/>
                </a:solidFill>
                <a:latin typeface="Calibri"/>
                <a:cs typeface="Calibri"/>
              </a:rPr>
              <a:t>Y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ES  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8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3%</a:t>
            </a:r>
            <a:endParaRPr sz="9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940"/>
              </a:spcBef>
            </a:pPr>
            <a:r>
              <a:rPr sz="900" spc="65" dirty="0">
                <a:latin typeface="Calibri"/>
                <a:cs typeface="Calibri"/>
              </a:rPr>
              <a:t>4</a:t>
            </a:r>
            <a:r>
              <a:rPr sz="900" spc="60" dirty="0">
                <a:latin typeface="Calibri"/>
                <a:cs typeface="Calibri"/>
              </a:rPr>
              <a:t>3</a:t>
            </a:r>
            <a:r>
              <a:rPr sz="900" spc="45" dirty="0">
                <a:latin typeface="Calibri"/>
                <a:cs typeface="Calibri"/>
              </a:rPr>
              <a:t>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50938" y="4163628"/>
            <a:ext cx="687705" cy="50038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900" spc="40" dirty="0">
                <a:latin typeface="Calibri"/>
                <a:cs typeface="Calibri"/>
              </a:rPr>
              <a:t>87</a:t>
            </a:r>
            <a:endParaRPr sz="900">
              <a:latin typeface="Calibri"/>
              <a:cs typeface="Calibri"/>
            </a:endParaRPr>
          </a:p>
          <a:p>
            <a:pPr marL="489584" marR="5080" algn="r">
              <a:lnSpc>
                <a:spcPts val="900"/>
              </a:lnSpc>
              <a:spcBef>
                <a:spcPts val="520"/>
              </a:spcBef>
            </a:pP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N</a:t>
            </a:r>
            <a:r>
              <a:rPr sz="900" spc="70" dirty="0">
                <a:solidFill>
                  <a:srgbClr val="333333"/>
                </a:solidFill>
                <a:latin typeface="Calibri"/>
                <a:cs typeface="Calibri"/>
              </a:rPr>
              <a:t>O  </a:t>
            </a: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-15" dirty="0">
                <a:solidFill>
                  <a:srgbClr val="9194AA"/>
                </a:solidFill>
                <a:latin typeface="Calibri"/>
                <a:cs typeface="Calibri"/>
              </a:rPr>
              <a:t>7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0" y="7109865"/>
            <a:ext cx="10692765" cy="457834"/>
            <a:chOff x="0" y="7109865"/>
            <a:chExt cx="10692765" cy="457834"/>
          </a:xfrm>
        </p:grpSpPr>
        <p:sp>
          <p:nvSpPr>
            <p:cNvPr id="12" name="object 12"/>
            <p:cNvSpPr/>
            <p:nvPr/>
          </p:nvSpPr>
          <p:spPr>
            <a:xfrm>
              <a:off x="0" y="7109865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325223" y="7194741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406348" y="7208526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406348" y="7194726"/>
              <a:ext cx="111196" cy="23544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417754" y="7195000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406348" y="7196312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406348" y="7247884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367537" y="7281188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7109865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773579" y="1445490"/>
            <a:ext cx="9157335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45" dirty="0">
                <a:latin typeface="Calibri"/>
                <a:cs typeface="Calibri"/>
              </a:rPr>
              <a:t>Would </a:t>
            </a:r>
            <a:r>
              <a:rPr sz="1200" spc="65" dirty="0">
                <a:latin typeface="Calibri"/>
                <a:cs typeface="Calibri"/>
              </a:rPr>
              <a:t>you </a:t>
            </a:r>
            <a:r>
              <a:rPr sz="1200" spc="85" dirty="0">
                <a:latin typeface="Calibri"/>
                <a:cs typeface="Calibri"/>
              </a:rPr>
              <a:t>be </a:t>
            </a:r>
            <a:r>
              <a:rPr sz="1200" spc="30" dirty="0">
                <a:latin typeface="Calibri"/>
                <a:cs typeface="Calibri"/>
              </a:rPr>
              <a:t>in </a:t>
            </a:r>
            <a:r>
              <a:rPr sz="1200" spc="40" dirty="0">
                <a:latin typeface="Calibri"/>
                <a:cs typeface="Calibri"/>
              </a:rPr>
              <a:t>favor </a:t>
            </a:r>
            <a:r>
              <a:rPr sz="1200" spc="45" dirty="0">
                <a:latin typeface="Calibri"/>
                <a:cs typeface="Calibri"/>
              </a:rPr>
              <a:t>of </a:t>
            </a:r>
            <a:r>
              <a:rPr sz="1200" spc="50" dirty="0">
                <a:latin typeface="Calibri"/>
                <a:cs typeface="Calibri"/>
              </a:rPr>
              <a:t>a separate </a:t>
            </a:r>
            <a:r>
              <a:rPr sz="1200" spc="40" dirty="0">
                <a:latin typeface="Calibri"/>
                <a:cs typeface="Calibri"/>
              </a:rPr>
              <a:t>registration </a:t>
            </a:r>
            <a:r>
              <a:rPr sz="1200" spc="70" dirty="0">
                <a:latin typeface="Calibri"/>
                <a:cs typeface="Calibri"/>
              </a:rPr>
              <a:t>fee </a:t>
            </a:r>
            <a:r>
              <a:rPr sz="1200" spc="45" dirty="0">
                <a:latin typeface="Calibri"/>
                <a:cs typeface="Calibri"/>
              </a:rPr>
              <a:t>for riding </a:t>
            </a:r>
            <a:r>
              <a:rPr sz="1200" spc="35" dirty="0">
                <a:latin typeface="Calibri"/>
                <a:cs typeface="Calibri"/>
              </a:rPr>
              <a:t>on </a:t>
            </a:r>
            <a:r>
              <a:rPr sz="1200" spc="45" dirty="0">
                <a:latin typeface="Calibri"/>
                <a:cs typeface="Calibri"/>
              </a:rPr>
              <a:t>the </a:t>
            </a:r>
            <a:r>
              <a:rPr sz="1200" spc="105" dirty="0">
                <a:latin typeface="Calibri"/>
                <a:cs typeface="Calibri"/>
              </a:rPr>
              <a:t>PA</a:t>
            </a:r>
            <a:r>
              <a:rPr sz="1200" spc="-175" dirty="0">
                <a:latin typeface="Calibri"/>
                <a:cs typeface="Calibri"/>
              </a:rPr>
              <a:t> </a:t>
            </a:r>
            <a:r>
              <a:rPr sz="1200" spc="70" dirty="0">
                <a:latin typeface="Calibri"/>
                <a:cs typeface="Calibri"/>
              </a:rPr>
              <a:t>State </a:t>
            </a:r>
            <a:r>
              <a:rPr sz="1200" spc="75" dirty="0">
                <a:latin typeface="Calibri"/>
                <a:cs typeface="Calibri"/>
              </a:rPr>
              <a:t>Game </a:t>
            </a:r>
            <a:r>
              <a:rPr sz="1200" spc="65" dirty="0">
                <a:latin typeface="Calibri"/>
                <a:cs typeface="Calibri"/>
              </a:rPr>
              <a:t>Lands </a:t>
            </a:r>
            <a:r>
              <a:rPr sz="1200" spc="35" dirty="0">
                <a:latin typeface="Calibri"/>
                <a:cs typeface="Calibri"/>
              </a:rPr>
              <a:t>if </a:t>
            </a:r>
            <a:r>
              <a:rPr sz="1200" spc="15" dirty="0">
                <a:latin typeface="Calibri"/>
                <a:cs typeface="Calibri"/>
              </a:rPr>
              <a:t>it </a:t>
            </a:r>
            <a:r>
              <a:rPr sz="1200" spc="45" dirty="0">
                <a:latin typeface="Calibri"/>
                <a:cs typeface="Calibri"/>
              </a:rPr>
              <a:t>meant </a:t>
            </a:r>
            <a:r>
              <a:rPr sz="1200" spc="60" dirty="0">
                <a:latin typeface="Calibri"/>
                <a:cs typeface="Calibri"/>
              </a:rPr>
              <a:t>increased </a:t>
            </a:r>
            <a:r>
              <a:rPr sz="1200" spc="45" dirty="0">
                <a:latin typeface="Calibri"/>
                <a:cs typeface="Calibri"/>
              </a:rPr>
              <a:t>riding </a:t>
            </a:r>
            <a:r>
              <a:rPr sz="1200" spc="50" dirty="0">
                <a:latin typeface="Calibri"/>
                <a:cs typeface="Calibri"/>
              </a:rPr>
              <a:t>opportunities?</a:t>
            </a:r>
            <a:endParaRPr sz="120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  <a:spcBef>
                <a:spcPts val="735"/>
              </a:spcBef>
            </a:pP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522 Responses- </a:t>
            </a:r>
            <a:r>
              <a:rPr sz="900" spc="10" dirty="0">
                <a:solidFill>
                  <a:srgbClr val="9194AA"/>
                </a:solidFill>
                <a:latin typeface="Calibri"/>
                <a:cs typeface="Calibri"/>
              </a:rPr>
              <a:t>7</a:t>
            </a:r>
            <a:r>
              <a:rPr sz="900" spc="-40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36881" y="5880416"/>
            <a:ext cx="114367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095733" y="5848655"/>
            <a:ext cx="236854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55" dirty="0">
                <a:solidFill>
                  <a:srgbClr val="333333"/>
                </a:solidFill>
                <a:latin typeface="Calibri"/>
                <a:cs typeface="Calibri"/>
              </a:rPr>
              <a:t>Y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E</a:t>
            </a:r>
            <a:r>
              <a:rPr sz="900" spc="120" dirty="0">
                <a:solidFill>
                  <a:srgbClr val="333333"/>
                </a:solidFill>
                <a:latin typeface="Calibri"/>
                <a:cs typeface="Calibri"/>
              </a:rPr>
              <a:t>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13413" y="5880416"/>
            <a:ext cx="114368" cy="114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572266" y="5848655"/>
            <a:ext cx="2038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N</a:t>
            </a:r>
            <a:r>
              <a:rPr sz="900" spc="130" dirty="0">
                <a:solidFill>
                  <a:srgbClr val="333333"/>
                </a:solidFill>
                <a:latin typeface="Calibri"/>
                <a:cs typeface="Calibri"/>
              </a:rPr>
              <a:t>O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091251" y="2561542"/>
            <a:ext cx="2520950" cy="2520950"/>
            <a:chOff x="4091251" y="2561542"/>
            <a:chExt cx="2520950" cy="2520950"/>
          </a:xfrm>
        </p:grpSpPr>
        <p:sp>
          <p:nvSpPr>
            <p:cNvPr id="9" name="object 9"/>
            <p:cNvSpPr/>
            <p:nvPr/>
          </p:nvSpPr>
          <p:spPr>
            <a:xfrm>
              <a:off x="4101093" y="2571384"/>
              <a:ext cx="2501265" cy="2341245"/>
            </a:xfrm>
            <a:custGeom>
              <a:avLst/>
              <a:gdLst/>
              <a:ahLst/>
              <a:cxnLst/>
              <a:rect l="l" t="t" r="r" b="b"/>
              <a:pathLst>
                <a:path w="2501265" h="2341245">
                  <a:moveTo>
                    <a:pt x="638240" y="2340753"/>
                  </a:moveTo>
                  <a:lnTo>
                    <a:pt x="591129" y="2312933"/>
                  </a:lnTo>
                  <a:lnTo>
                    <a:pt x="545280" y="2283077"/>
                  </a:lnTo>
                  <a:lnTo>
                    <a:pt x="500781" y="2251245"/>
                  </a:lnTo>
                  <a:lnTo>
                    <a:pt x="457718" y="2217496"/>
                  </a:lnTo>
                  <a:lnTo>
                    <a:pt x="416171" y="2181896"/>
                  </a:lnTo>
                  <a:lnTo>
                    <a:pt x="376223" y="2144512"/>
                  </a:lnTo>
                  <a:lnTo>
                    <a:pt x="337947" y="2105417"/>
                  </a:lnTo>
                  <a:lnTo>
                    <a:pt x="301418" y="2064685"/>
                  </a:lnTo>
                  <a:lnTo>
                    <a:pt x="266706" y="2022394"/>
                  </a:lnTo>
                  <a:lnTo>
                    <a:pt x="233878" y="1978624"/>
                  </a:lnTo>
                  <a:lnTo>
                    <a:pt x="202995" y="1933462"/>
                  </a:lnTo>
                  <a:lnTo>
                    <a:pt x="174118" y="1886991"/>
                  </a:lnTo>
                  <a:lnTo>
                    <a:pt x="147301" y="1839301"/>
                  </a:lnTo>
                  <a:lnTo>
                    <a:pt x="122596" y="1790484"/>
                  </a:lnTo>
                  <a:lnTo>
                    <a:pt x="100050" y="1740633"/>
                  </a:lnTo>
                  <a:lnTo>
                    <a:pt x="79707" y="1689843"/>
                  </a:lnTo>
                  <a:lnTo>
                    <a:pt x="61604" y="1638212"/>
                  </a:lnTo>
                  <a:lnTo>
                    <a:pt x="45778" y="1585839"/>
                  </a:lnTo>
                  <a:lnTo>
                    <a:pt x="32258" y="1532823"/>
                  </a:lnTo>
                  <a:lnTo>
                    <a:pt x="21070" y="1479267"/>
                  </a:lnTo>
                  <a:lnTo>
                    <a:pt x="12235" y="1425272"/>
                  </a:lnTo>
                  <a:lnTo>
                    <a:pt x="5771" y="1370943"/>
                  </a:lnTo>
                  <a:lnTo>
                    <a:pt x="1690" y="1316383"/>
                  </a:lnTo>
                  <a:lnTo>
                    <a:pt x="0" y="1261697"/>
                  </a:lnTo>
                  <a:lnTo>
                    <a:pt x="51" y="1234333"/>
                  </a:lnTo>
                  <a:lnTo>
                    <a:pt x="1951" y="1179666"/>
                  </a:lnTo>
                  <a:lnTo>
                    <a:pt x="6242" y="1125109"/>
                  </a:lnTo>
                  <a:lnTo>
                    <a:pt x="12912" y="1070818"/>
                  </a:lnTo>
                  <a:lnTo>
                    <a:pt x="21955" y="1016845"/>
                  </a:lnTo>
                  <a:lnTo>
                    <a:pt x="33345" y="963345"/>
                  </a:lnTo>
                  <a:lnTo>
                    <a:pt x="47071" y="910369"/>
                  </a:lnTo>
                  <a:lnTo>
                    <a:pt x="63094" y="858069"/>
                  </a:lnTo>
                  <a:lnTo>
                    <a:pt x="81398" y="806495"/>
                  </a:lnTo>
                  <a:lnTo>
                    <a:pt x="101931" y="755796"/>
                  </a:lnTo>
                  <a:lnTo>
                    <a:pt x="124672" y="706020"/>
                  </a:lnTo>
                  <a:lnTo>
                    <a:pt x="149558" y="657309"/>
                  </a:lnTo>
                  <a:lnTo>
                    <a:pt x="176563" y="609711"/>
                  </a:lnTo>
                  <a:lnTo>
                    <a:pt x="205611" y="563362"/>
                  </a:lnTo>
                  <a:lnTo>
                    <a:pt x="236674" y="518306"/>
                  </a:lnTo>
                  <a:lnTo>
                    <a:pt x="269662" y="474673"/>
                  </a:lnTo>
                  <a:lnTo>
                    <a:pt x="304543" y="432505"/>
                  </a:lnTo>
                  <a:lnTo>
                    <a:pt x="341219" y="391923"/>
                  </a:lnTo>
                  <a:lnTo>
                    <a:pt x="379652" y="352965"/>
                  </a:lnTo>
                  <a:lnTo>
                    <a:pt x="419734" y="315743"/>
                  </a:lnTo>
                  <a:lnTo>
                    <a:pt x="461426" y="280294"/>
                  </a:lnTo>
                  <a:lnTo>
                    <a:pt x="504608" y="246718"/>
                  </a:lnTo>
                  <a:lnTo>
                    <a:pt x="549239" y="215049"/>
                  </a:lnTo>
                  <a:lnTo>
                    <a:pt x="595191" y="185376"/>
                  </a:lnTo>
                  <a:lnTo>
                    <a:pt x="642419" y="157728"/>
                  </a:lnTo>
                  <a:lnTo>
                    <a:pt x="690788" y="132185"/>
                  </a:lnTo>
                  <a:lnTo>
                    <a:pt x="740251" y="108772"/>
                  </a:lnTo>
                  <a:lnTo>
                    <a:pt x="790668" y="87555"/>
                  </a:lnTo>
                  <a:lnTo>
                    <a:pt x="841990" y="68554"/>
                  </a:lnTo>
                  <a:lnTo>
                    <a:pt x="894068" y="51824"/>
                  </a:lnTo>
                  <a:lnTo>
                    <a:pt x="946853" y="37382"/>
                  </a:lnTo>
                  <a:lnTo>
                    <a:pt x="1000194" y="25269"/>
                  </a:lnTo>
                  <a:lnTo>
                    <a:pt x="1054040" y="15496"/>
                  </a:lnTo>
                  <a:lnTo>
                    <a:pt x="1108235" y="8091"/>
                  </a:lnTo>
                  <a:lnTo>
                    <a:pt x="1162729" y="3062"/>
                  </a:lnTo>
                  <a:lnTo>
                    <a:pt x="1217365" y="422"/>
                  </a:lnTo>
                  <a:lnTo>
                    <a:pt x="1244726" y="0"/>
                  </a:lnTo>
                  <a:lnTo>
                    <a:pt x="1272090" y="175"/>
                  </a:lnTo>
                  <a:lnTo>
                    <a:pt x="1326748" y="2321"/>
                  </a:lnTo>
                  <a:lnTo>
                    <a:pt x="1381285" y="6858"/>
                  </a:lnTo>
                  <a:lnTo>
                    <a:pt x="1435545" y="13774"/>
                  </a:lnTo>
                  <a:lnTo>
                    <a:pt x="1489477" y="23060"/>
                  </a:lnTo>
                  <a:lnTo>
                    <a:pt x="1542925" y="34692"/>
                  </a:lnTo>
                  <a:lnTo>
                    <a:pt x="1595839" y="48657"/>
                  </a:lnTo>
                  <a:lnTo>
                    <a:pt x="1648066" y="64915"/>
                  </a:lnTo>
                  <a:lnTo>
                    <a:pt x="1699556" y="83452"/>
                  </a:lnTo>
                  <a:lnTo>
                    <a:pt x="1750162" y="104213"/>
                  </a:lnTo>
                  <a:lnTo>
                    <a:pt x="1799836" y="127179"/>
                  </a:lnTo>
                  <a:lnTo>
                    <a:pt x="1848433" y="152284"/>
                  </a:lnTo>
                  <a:lnTo>
                    <a:pt x="1895909" y="179504"/>
                  </a:lnTo>
                  <a:lnTo>
                    <a:pt x="1942127" y="208761"/>
                  </a:lnTo>
                  <a:lnTo>
                    <a:pt x="1987041" y="240027"/>
                  </a:lnTo>
                  <a:lnTo>
                    <a:pt x="2030524" y="273211"/>
                  </a:lnTo>
                  <a:lnTo>
                    <a:pt x="2072535" y="308283"/>
                  </a:lnTo>
                  <a:lnTo>
                    <a:pt x="2112952" y="345141"/>
                  </a:lnTo>
                  <a:lnTo>
                    <a:pt x="2151736" y="383750"/>
                  </a:lnTo>
                  <a:lnTo>
                    <a:pt x="2188776" y="424000"/>
                  </a:lnTo>
                  <a:lnTo>
                    <a:pt x="2224037" y="465851"/>
                  </a:lnTo>
                  <a:lnTo>
                    <a:pt x="2257418" y="509185"/>
                  </a:lnTo>
                  <a:lnTo>
                    <a:pt x="2288886" y="553958"/>
                  </a:lnTo>
                  <a:lnTo>
                    <a:pt x="2318351" y="600043"/>
                  </a:lnTo>
                  <a:lnTo>
                    <a:pt x="2345785" y="647395"/>
                  </a:lnTo>
                  <a:lnTo>
                    <a:pt x="2371109" y="695879"/>
                  </a:lnTo>
                  <a:lnTo>
                    <a:pt x="2394299" y="745448"/>
                  </a:lnTo>
                  <a:lnTo>
                    <a:pt x="2415289" y="795960"/>
                  </a:lnTo>
                  <a:lnTo>
                    <a:pt x="2434057" y="847367"/>
                  </a:lnTo>
                  <a:lnTo>
                    <a:pt x="2450551" y="899520"/>
                  </a:lnTo>
                  <a:lnTo>
                    <a:pt x="2464755" y="952370"/>
                  </a:lnTo>
                  <a:lnTo>
                    <a:pt x="2476628" y="1005765"/>
                  </a:lnTo>
                  <a:lnTo>
                    <a:pt x="2486158" y="1059654"/>
                  </a:lnTo>
                  <a:lnTo>
                    <a:pt x="2493317" y="1113883"/>
                  </a:lnTo>
                  <a:lnTo>
                    <a:pt x="2498101" y="1168399"/>
                  </a:lnTo>
                  <a:lnTo>
                    <a:pt x="2500494" y="1223046"/>
                  </a:lnTo>
                  <a:lnTo>
                    <a:pt x="2500793" y="1250409"/>
                  </a:lnTo>
                  <a:lnTo>
                    <a:pt x="1250371" y="1250409"/>
                  </a:lnTo>
                  <a:lnTo>
                    <a:pt x="638240" y="2340753"/>
                  </a:lnTo>
                  <a:close/>
                </a:path>
              </a:pathLst>
            </a:custGeom>
            <a:solidFill>
              <a:srgbClr val="C6A8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01093" y="2571384"/>
              <a:ext cx="2501265" cy="2341245"/>
            </a:xfrm>
            <a:custGeom>
              <a:avLst/>
              <a:gdLst/>
              <a:ahLst/>
              <a:cxnLst/>
              <a:rect l="l" t="t" r="r" b="b"/>
              <a:pathLst>
                <a:path w="2501265" h="2341245">
                  <a:moveTo>
                    <a:pt x="2500793" y="1250409"/>
                  </a:moveTo>
                  <a:lnTo>
                    <a:pt x="2499596" y="1195710"/>
                  </a:lnTo>
                  <a:lnTo>
                    <a:pt x="2496007" y="1141115"/>
                  </a:lnTo>
                  <a:lnTo>
                    <a:pt x="2490034" y="1086730"/>
                  </a:lnTo>
                  <a:lnTo>
                    <a:pt x="2481687" y="1032658"/>
                  </a:lnTo>
                  <a:lnTo>
                    <a:pt x="2470984" y="979003"/>
                  </a:lnTo>
                  <a:lnTo>
                    <a:pt x="2457942" y="925867"/>
                  </a:lnTo>
                  <a:lnTo>
                    <a:pt x="2442590" y="873353"/>
                  </a:lnTo>
                  <a:lnTo>
                    <a:pt x="2424954" y="821561"/>
                  </a:lnTo>
                  <a:lnTo>
                    <a:pt x="2405071" y="770589"/>
                  </a:lnTo>
                  <a:lnTo>
                    <a:pt x="2382975" y="720537"/>
                  </a:lnTo>
                  <a:lnTo>
                    <a:pt x="2358712" y="671499"/>
                  </a:lnTo>
                  <a:lnTo>
                    <a:pt x="2332327" y="623569"/>
                  </a:lnTo>
                  <a:lnTo>
                    <a:pt x="2303870" y="576839"/>
                  </a:lnTo>
                  <a:lnTo>
                    <a:pt x="2273397" y="531399"/>
                  </a:lnTo>
                  <a:lnTo>
                    <a:pt x="2240964" y="487335"/>
                  </a:lnTo>
                  <a:lnTo>
                    <a:pt x="2206635" y="444733"/>
                  </a:lnTo>
                  <a:lnTo>
                    <a:pt x="2170476" y="403672"/>
                  </a:lnTo>
                  <a:lnTo>
                    <a:pt x="2132555" y="364234"/>
                  </a:lnTo>
                  <a:lnTo>
                    <a:pt x="2092945" y="326491"/>
                  </a:lnTo>
                  <a:lnTo>
                    <a:pt x="2051722" y="290517"/>
                  </a:lnTo>
                  <a:lnTo>
                    <a:pt x="2008964" y="256381"/>
                  </a:lnTo>
                  <a:lnTo>
                    <a:pt x="1964755" y="224148"/>
                  </a:lnTo>
                  <a:lnTo>
                    <a:pt x="1919178" y="193880"/>
                  </a:lnTo>
                  <a:lnTo>
                    <a:pt x="1872320" y="165635"/>
                  </a:lnTo>
                  <a:lnTo>
                    <a:pt x="1824272" y="139466"/>
                  </a:lnTo>
                  <a:lnTo>
                    <a:pt x="1775125" y="115425"/>
                  </a:lnTo>
                  <a:lnTo>
                    <a:pt x="1724973" y="93556"/>
                  </a:lnTo>
                  <a:lnTo>
                    <a:pt x="1673912" y="73902"/>
                  </a:lnTo>
                  <a:lnTo>
                    <a:pt x="1622041" y="56500"/>
                  </a:lnTo>
                  <a:lnTo>
                    <a:pt x="1569458" y="41385"/>
                  </a:lnTo>
                  <a:lnTo>
                    <a:pt x="1516265" y="28583"/>
                  </a:lnTo>
                  <a:lnTo>
                    <a:pt x="1462562" y="18122"/>
                  </a:lnTo>
                  <a:lnTo>
                    <a:pt x="1408453" y="10019"/>
                  </a:lnTo>
                  <a:lnTo>
                    <a:pt x="1354041" y="4292"/>
                  </a:lnTo>
                  <a:lnTo>
                    <a:pt x="1299430" y="949"/>
                  </a:lnTo>
                  <a:lnTo>
                    <a:pt x="1244726" y="0"/>
                  </a:lnTo>
                  <a:lnTo>
                    <a:pt x="1217365" y="422"/>
                  </a:lnTo>
                  <a:lnTo>
                    <a:pt x="1162729" y="3062"/>
                  </a:lnTo>
                  <a:lnTo>
                    <a:pt x="1108235" y="8091"/>
                  </a:lnTo>
                  <a:lnTo>
                    <a:pt x="1054040" y="15496"/>
                  </a:lnTo>
                  <a:lnTo>
                    <a:pt x="1000194" y="25269"/>
                  </a:lnTo>
                  <a:lnTo>
                    <a:pt x="946853" y="37382"/>
                  </a:lnTo>
                  <a:lnTo>
                    <a:pt x="894068" y="51824"/>
                  </a:lnTo>
                  <a:lnTo>
                    <a:pt x="841990" y="68554"/>
                  </a:lnTo>
                  <a:lnTo>
                    <a:pt x="790668" y="87555"/>
                  </a:lnTo>
                  <a:lnTo>
                    <a:pt x="740251" y="108772"/>
                  </a:lnTo>
                  <a:lnTo>
                    <a:pt x="690788" y="132185"/>
                  </a:lnTo>
                  <a:lnTo>
                    <a:pt x="642419" y="157728"/>
                  </a:lnTo>
                  <a:lnTo>
                    <a:pt x="595191" y="185376"/>
                  </a:lnTo>
                  <a:lnTo>
                    <a:pt x="549239" y="215049"/>
                  </a:lnTo>
                  <a:lnTo>
                    <a:pt x="504608" y="246718"/>
                  </a:lnTo>
                  <a:lnTo>
                    <a:pt x="461426" y="280294"/>
                  </a:lnTo>
                  <a:lnTo>
                    <a:pt x="419734" y="315743"/>
                  </a:lnTo>
                  <a:lnTo>
                    <a:pt x="379652" y="352965"/>
                  </a:lnTo>
                  <a:lnTo>
                    <a:pt x="341219" y="391923"/>
                  </a:lnTo>
                  <a:lnTo>
                    <a:pt x="304543" y="432505"/>
                  </a:lnTo>
                  <a:lnTo>
                    <a:pt x="269662" y="474673"/>
                  </a:lnTo>
                  <a:lnTo>
                    <a:pt x="236674" y="518306"/>
                  </a:lnTo>
                  <a:lnTo>
                    <a:pt x="205611" y="563362"/>
                  </a:lnTo>
                  <a:lnTo>
                    <a:pt x="176563" y="609711"/>
                  </a:lnTo>
                  <a:lnTo>
                    <a:pt x="149558" y="657309"/>
                  </a:lnTo>
                  <a:lnTo>
                    <a:pt x="124672" y="706020"/>
                  </a:lnTo>
                  <a:lnTo>
                    <a:pt x="101931" y="755796"/>
                  </a:lnTo>
                  <a:lnTo>
                    <a:pt x="81398" y="806495"/>
                  </a:lnTo>
                  <a:lnTo>
                    <a:pt x="63094" y="858069"/>
                  </a:lnTo>
                  <a:lnTo>
                    <a:pt x="47071" y="910369"/>
                  </a:lnTo>
                  <a:lnTo>
                    <a:pt x="33345" y="963345"/>
                  </a:lnTo>
                  <a:lnTo>
                    <a:pt x="21955" y="1016845"/>
                  </a:lnTo>
                  <a:lnTo>
                    <a:pt x="12912" y="1070818"/>
                  </a:lnTo>
                  <a:lnTo>
                    <a:pt x="6242" y="1125109"/>
                  </a:lnTo>
                  <a:lnTo>
                    <a:pt x="1951" y="1179666"/>
                  </a:lnTo>
                  <a:lnTo>
                    <a:pt x="51" y="1234333"/>
                  </a:lnTo>
                  <a:lnTo>
                    <a:pt x="0" y="1261697"/>
                  </a:lnTo>
                  <a:lnTo>
                    <a:pt x="546" y="1289056"/>
                  </a:lnTo>
                  <a:lnTo>
                    <a:pt x="3432" y="1343679"/>
                  </a:lnTo>
                  <a:lnTo>
                    <a:pt x="8707" y="1398150"/>
                  </a:lnTo>
                  <a:lnTo>
                    <a:pt x="16356" y="1452312"/>
                  </a:lnTo>
                  <a:lnTo>
                    <a:pt x="26372" y="1506113"/>
                  </a:lnTo>
                  <a:lnTo>
                    <a:pt x="38726" y="1559399"/>
                  </a:lnTo>
                  <a:lnTo>
                    <a:pt x="53407" y="1612118"/>
                  </a:lnTo>
                  <a:lnTo>
                    <a:pt x="70371" y="1664121"/>
                  </a:lnTo>
                  <a:lnTo>
                    <a:pt x="89603" y="1715355"/>
                  </a:lnTo>
                  <a:lnTo>
                    <a:pt x="111048" y="1765675"/>
                  </a:lnTo>
                  <a:lnTo>
                    <a:pt x="134685" y="1815033"/>
                  </a:lnTo>
                  <a:lnTo>
                    <a:pt x="160446" y="1863287"/>
                  </a:lnTo>
                  <a:lnTo>
                    <a:pt x="188306" y="1910390"/>
                  </a:lnTo>
                  <a:lnTo>
                    <a:pt x="218186" y="1956207"/>
                  </a:lnTo>
                  <a:lnTo>
                    <a:pt x="250057" y="2000694"/>
                  </a:lnTo>
                  <a:lnTo>
                    <a:pt x="283827" y="2043724"/>
                  </a:lnTo>
                  <a:lnTo>
                    <a:pt x="319464" y="2085256"/>
                  </a:lnTo>
                  <a:lnTo>
                    <a:pt x="356866" y="2125169"/>
                  </a:lnTo>
                  <a:lnTo>
                    <a:pt x="395997" y="2163427"/>
                  </a:lnTo>
                  <a:lnTo>
                    <a:pt x="436745" y="2199919"/>
                  </a:lnTo>
                  <a:lnTo>
                    <a:pt x="479070" y="2234610"/>
                  </a:lnTo>
                  <a:lnTo>
                    <a:pt x="522851" y="2267401"/>
                  </a:lnTo>
                  <a:lnTo>
                    <a:pt x="568047" y="2298259"/>
                  </a:lnTo>
                  <a:lnTo>
                    <a:pt x="614526" y="2327097"/>
                  </a:lnTo>
                  <a:lnTo>
                    <a:pt x="638240" y="2340753"/>
                  </a:lnTo>
                  <a:lnTo>
                    <a:pt x="1250371" y="1250409"/>
                  </a:lnTo>
                  <a:lnTo>
                    <a:pt x="2500793" y="1250409"/>
                  </a:lnTo>
                  <a:close/>
                </a:path>
              </a:pathLst>
            </a:custGeom>
            <a:ln w="1906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739333" y="3821794"/>
              <a:ext cx="1863089" cy="1250950"/>
            </a:xfrm>
            <a:custGeom>
              <a:avLst/>
              <a:gdLst/>
              <a:ahLst/>
              <a:cxnLst/>
              <a:rect l="l" t="t" r="r" b="b"/>
              <a:pathLst>
                <a:path w="1863090" h="1250950">
                  <a:moveTo>
                    <a:pt x="623419" y="1250371"/>
                  </a:moveTo>
                  <a:lnTo>
                    <a:pt x="582737" y="1250076"/>
                  </a:lnTo>
                  <a:lnTo>
                    <a:pt x="542086" y="1248458"/>
                  </a:lnTo>
                  <a:lnTo>
                    <a:pt x="501509" y="1245519"/>
                  </a:lnTo>
                  <a:lnTo>
                    <a:pt x="461050" y="1241261"/>
                  </a:lnTo>
                  <a:lnTo>
                    <a:pt x="420750" y="1235689"/>
                  </a:lnTo>
                  <a:lnTo>
                    <a:pt x="380653" y="1228809"/>
                  </a:lnTo>
                  <a:lnTo>
                    <a:pt x="340801" y="1220629"/>
                  </a:lnTo>
                  <a:lnTo>
                    <a:pt x="301236" y="1211156"/>
                  </a:lnTo>
                  <a:lnTo>
                    <a:pt x="262000" y="1200402"/>
                  </a:lnTo>
                  <a:lnTo>
                    <a:pt x="223135" y="1188376"/>
                  </a:lnTo>
                  <a:lnTo>
                    <a:pt x="184682" y="1175093"/>
                  </a:lnTo>
                  <a:lnTo>
                    <a:pt x="146681" y="1160565"/>
                  </a:lnTo>
                  <a:lnTo>
                    <a:pt x="109173" y="1144810"/>
                  </a:lnTo>
                  <a:lnTo>
                    <a:pt x="72198" y="1127842"/>
                  </a:lnTo>
                  <a:lnTo>
                    <a:pt x="35794" y="1109680"/>
                  </a:lnTo>
                  <a:lnTo>
                    <a:pt x="0" y="1090344"/>
                  </a:lnTo>
                  <a:lnTo>
                    <a:pt x="612131" y="0"/>
                  </a:lnTo>
                  <a:lnTo>
                    <a:pt x="1862554" y="0"/>
                  </a:lnTo>
                  <a:lnTo>
                    <a:pt x="1862388" y="20344"/>
                  </a:lnTo>
                  <a:lnTo>
                    <a:pt x="1861065" y="61000"/>
                  </a:lnTo>
                  <a:lnTo>
                    <a:pt x="1858419" y="101602"/>
                  </a:lnTo>
                  <a:lnTo>
                    <a:pt x="1854455" y="142086"/>
                  </a:lnTo>
                  <a:lnTo>
                    <a:pt x="1849175" y="182430"/>
                  </a:lnTo>
                  <a:lnTo>
                    <a:pt x="1842586" y="222571"/>
                  </a:lnTo>
                  <a:lnTo>
                    <a:pt x="1834693" y="262486"/>
                  </a:lnTo>
                  <a:lnTo>
                    <a:pt x="1825508" y="302113"/>
                  </a:lnTo>
                  <a:lnTo>
                    <a:pt x="1815036" y="341431"/>
                  </a:lnTo>
                  <a:lnTo>
                    <a:pt x="1803294" y="380377"/>
                  </a:lnTo>
                  <a:lnTo>
                    <a:pt x="1790288" y="418931"/>
                  </a:lnTo>
                  <a:lnTo>
                    <a:pt x="1776038" y="457031"/>
                  </a:lnTo>
                  <a:lnTo>
                    <a:pt x="1760552" y="494657"/>
                  </a:lnTo>
                  <a:lnTo>
                    <a:pt x="1743854" y="531750"/>
                  </a:lnTo>
                  <a:lnTo>
                    <a:pt x="1725955" y="568289"/>
                  </a:lnTo>
                  <a:lnTo>
                    <a:pt x="1706880" y="604218"/>
                  </a:lnTo>
                  <a:lnTo>
                    <a:pt x="1686643" y="639516"/>
                  </a:lnTo>
                  <a:lnTo>
                    <a:pt x="1665273" y="674128"/>
                  </a:lnTo>
                  <a:lnTo>
                    <a:pt x="1642782" y="708035"/>
                  </a:lnTo>
                  <a:lnTo>
                    <a:pt x="1619206" y="741184"/>
                  </a:lnTo>
                  <a:lnTo>
                    <a:pt x="1594558" y="773558"/>
                  </a:lnTo>
                  <a:lnTo>
                    <a:pt x="1568877" y="805104"/>
                  </a:lnTo>
                  <a:lnTo>
                    <a:pt x="1542176" y="835805"/>
                  </a:lnTo>
                  <a:lnTo>
                    <a:pt x="1514498" y="865614"/>
                  </a:lnTo>
                  <a:lnTo>
                    <a:pt x="1485857" y="894515"/>
                  </a:lnTo>
                  <a:lnTo>
                    <a:pt x="1456299" y="922461"/>
                  </a:lnTo>
                  <a:lnTo>
                    <a:pt x="1425839" y="949438"/>
                  </a:lnTo>
                  <a:lnTo>
                    <a:pt x="1394527" y="975403"/>
                  </a:lnTo>
                  <a:lnTo>
                    <a:pt x="1362377" y="1000342"/>
                  </a:lnTo>
                  <a:lnTo>
                    <a:pt x="1329443" y="1024216"/>
                  </a:lnTo>
                  <a:lnTo>
                    <a:pt x="1295739" y="1047012"/>
                  </a:lnTo>
                  <a:lnTo>
                    <a:pt x="1261322" y="1068694"/>
                  </a:lnTo>
                  <a:lnTo>
                    <a:pt x="1226208" y="1089250"/>
                  </a:lnTo>
                  <a:lnTo>
                    <a:pt x="1190453" y="1108647"/>
                  </a:lnTo>
                  <a:lnTo>
                    <a:pt x="1154077" y="1126876"/>
                  </a:lnTo>
                  <a:lnTo>
                    <a:pt x="1117136" y="1143907"/>
                  </a:lnTo>
                  <a:lnTo>
                    <a:pt x="1079651" y="1159732"/>
                  </a:lnTo>
                  <a:lnTo>
                    <a:pt x="1041681" y="1174326"/>
                  </a:lnTo>
                  <a:lnTo>
                    <a:pt x="1003247" y="1187680"/>
                  </a:lnTo>
                  <a:lnTo>
                    <a:pt x="964408" y="1199773"/>
                  </a:lnTo>
                  <a:lnTo>
                    <a:pt x="925186" y="1210599"/>
                  </a:lnTo>
                  <a:lnTo>
                    <a:pt x="885644" y="1220141"/>
                  </a:lnTo>
                  <a:lnTo>
                    <a:pt x="845801" y="1228394"/>
                  </a:lnTo>
                  <a:lnTo>
                    <a:pt x="805722" y="1235345"/>
                  </a:lnTo>
                  <a:lnTo>
                    <a:pt x="765427" y="1240990"/>
                  </a:lnTo>
                  <a:lnTo>
                    <a:pt x="724980" y="1245319"/>
                  </a:lnTo>
                  <a:lnTo>
                    <a:pt x="684403" y="1248332"/>
                  </a:lnTo>
                  <a:lnTo>
                    <a:pt x="643761" y="1250022"/>
                  </a:lnTo>
                  <a:lnTo>
                    <a:pt x="623419" y="1250371"/>
                  </a:lnTo>
                  <a:close/>
                </a:path>
              </a:pathLst>
            </a:custGeom>
            <a:solidFill>
              <a:srgbClr val="E3A1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39333" y="3821794"/>
              <a:ext cx="1863089" cy="1250950"/>
            </a:xfrm>
            <a:custGeom>
              <a:avLst/>
              <a:gdLst/>
              <a:ahLst/>
              <a:cxnLst/>
              <a:rect l="l" t="t" r="r" b="b"/>
              <a:pathLst>
                <a:path w="1863090" h="1250950">
                  <a:moveTo>
                    <a:pt x="0" y="1090344"/>
                  </a:moveTo>
                  <a:lnTo>
                    <a:pt x="35794" y="1109680"/>
                  </a:lnTo>
                  <a:lnTo>
                    <a:pt x="72198" y="1127842"/>
                  </a:lnTo>
                  <a:lnTo>
                    <a:pt x="109173" y="1144810"/>
                  </a:lnTo>
                  <a:lnTo>
                    <a:pt x="146681" y="1160565"/>
                  </a:lnTo>
                  <a:lnTo>
                    <a:pt x="184682" y="1175093"/>
                  </a:lnTo>
                  <a:lnTo>
                    <a:pt x="223135" y="1188376"/>
                  </a:lnTo>
                  <a:lnTo>
                    <a:pt x="262000" y="1200402"/>
                  </a:lnTo>
                  <a:lnTo>
                    <a:pt x="301236" y="1211156"/>
                  </a:lnTo>
                  <a:lnTo>
                    <a:pt x="340801" y="1220629"/>
                  </a:lnTo>
                  <a:lnTo>
                    <a:pt x="380653" y="1228809"/>
                  </a:lnTo>
                  <a:lnTo>
                    <a:pt x="420750" y="1235689"/>
                  </a:lnTo>
                  <a:lnTo>
                    <a:pt x="461050" y="1241261"/>
                  </a:lnTo>
                  <a:lnTo>
                    <a:pt x="501509" y="1245519"/>
                  </a:lnTo>
                  <a:lnTo>
                    <a:pt x="542086" y="1248458"/>
                  </a:lnTo>
                  <a:lnTo>
                    <a:pt x="582737" y="1250076"/>
                  </a:lnTo>
                  <a:lnTo>
                    <a:pt x="603074" y="1250389"/>
                  </a:lnTo>
                  <a:lnTo>
                    <a:pt x="623419" y="1250371"/>
                  </a:lnTo>
                  <a:lnTo>
                    <a:pt x="664089" y="1249342"/>
                  </a:lnTo>
                  <a:lnTo>
                    <a:pt x="704704" y="1246991"/>
                  </a:lnTo>
                  <a:lnTo>
                    <a:pt x="745221" y="1243319"/>
                  </a:lnTo>
                  <a:lnTo>
                    <a:pt x="785597" y="1238331"/>
                  </a:lnTo>
                  <a:lnTo>
                    <a:pt x="825790" y="1232033"/>
                  </a:lnTo>
                  <a:lnTo>
                    <a:pt x="865756" y="1224430"/>
                  </a:lnTo>
                  <a:lnTo>
                    <a:pt x="905454" y="1215531"/>
                  </a:lnTo>
                  <a:lnTo>
                    <a:pt x="944841" y="1205345"/>
                  </a:lnTo>
                  <a:lnTo>
                    <a:pt x="983877" y="1193884"/>
                  </a:lnTo>
                  <a:lnTo>
                    <a:pt x="1022518" y="1181159"/>
                  </a:lnTo>
                  <a:lnTo>
                    <a:pt x="1060725" y="1167184"/>
                  </a:lnTo>
                  <a:lnTo>
                    <a:pt x="1098458" y="1151972"/>
                  </a:lnTo>
                  <a:lnTo>
                    <a:pt x="1135676" y="1135542"/>
                  </a:lnTo>
                  <a:lnTo>
                    <a:pt x="1172339" y="1117910"/>
                  </a:lnTo>
                  <a:lnTo>
                    <a:pt x="1208410" y="1099094"/>
                  </a:lnTo>
                  <a:lnTo>
                    <a:pt x="1243848" y="1079114"/>
                  </a:lnTo>
                  <a:lnTo>
                    <a:pt x="1278619" y="1057993"/>
                  </a:lnTo>
                  <a:lnTo>
                    <a:pt x="1312683" y="1035751"/>
                  </a:lnTo>
                  <a:lnTo>
                    <a:pt x="1346007" y="1012413"/>
                  </a:lnTo>
                  <a:lnTo>
                    <a:pt x="1378553" y="988003"/>
                  </a:lnTo>
                  <a:lnTo>
                    <a:pt x="1410289" y="962548"/>
                  </a:lnTo>
                  <a:lnTo>
                    <a:pt x="1441179" y="936073"/>
                  </a:lnTo>
                  <a:lnTo>
                    <a:pt x="1471192" y="908608"/>
                  </a:lnTo>
                  <a:lnTo>
                    <a:pt x="1500295" y="880181"/>
                  </a:lnTo>
                  <a:lnTo>
                    <a:pt x="1528458" y="850823"/>
                  </a:lnTo>
                  <a:lnTo>
                    <a:pt x="1555651" y="820563"/>
                  </a:lnTo>
                  <a:lnTo>
                    <a:pt x="1581846" y="789435"/>
                  </a:lnTo>
                  <a:lnTo>
                    <a:pt x="1607014" y="757471"/>
                  </a:lnTo>
                  <a:lnTo>
                    <a:pt x="1631129" y="724706"/>
                  </a:lnTo>
                  <a:lnTo>
                    <a:pt x="1654165" y="691173"/>
                  </a:lnTo>
                  <a:lnTo>
                    <a:pt x="1676099" y="656909"/>
                  </a:lnTo>
                  <a:lnTo>
                    <a:pt x="1696905" y="621949"/>
                  </a:lnTo>
                  <a:lnTo>
                    <a:pt x="1716564" y="586331"/>
                  </a:lnTo>
                  <a:lnTo>
                    <a:pt x="1735053" y="550092"/>
                  </a:lnTo>
                  <a:lnTo>
                    <a:pt x="1752354" y="513271"/>
                  </a:lnTo>
                  <a:lnTo>
                    <a:pt x="1768448" y="475907"/>
                  </a:lnTo>
                  <a:lnTo>
                    <a:pt x="1783318" y="438039"/>
                  </a:lnTo>
                  <a:lnTo>
                    <a:pt x="1796947" y="399707"/>
                  </a:lnTo>
                  <a:lnTo>
                    <a:pt x="1809324" y="360952"/>
                  </a:lnTo>
                  <a:lnTo>
                    <a:pt x="1820432" y="321815"/>
                  </a:lnTo>
                  <a:lnTo>
                    <a:pt x="1830262" y="282337"/>
                  </a:lnTo>
                  <a:lnTo>
                    <a:pt x="1838802" y="242561"/>
                  </a:lnTo>
                  <a:lnTo>
                    <a:pt x="1846044" y="202527"/>
                  </a:lnTo>
                  <a:lnTo>
                    <a:pt x="1851979" y="162280"/>
                  </a:lnTo>
                  <a:lnTo>
                    <a:pt x="1856602" y="121860"/>
                  </a:lnTo>
                  <a:lnTo>
                    <a:pt x="1859907" y="81312"/>
                  </a:lnTo>
                  <a:lnTo>
                    <a:pt x="1861892" y="40677"/>
                  </a:lnTo>
                  <a:lnTo>
                    <a:pt x="1862554" y="0"/>
                  </a:lnTo>
                  <a:lnTo>
                    <a:pt x="612131" y="0"/>
                  </a:lnTo>
                  <a:lnTo>
                    <a:pt x="0" y="1090344"/>
                  </a:lnTo>
                  <a:close/>
                </a:path>
              </a:pathLst>
            </a:custGeom>
            <a:ln w="1906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623449" y="2578179"/>
              <a:ext cx="96520" cy="165100"/>
            </a:xfrm>
            <a:custGeom>
              <a:avLst/>
              <a:gdLst/>
              <a:ahLst/>
              <a:cxnLst/>
              <a:rect l="l" t="t" r="r" b="b"/>
              <a:pathLst>
                <a:path w="96520" h="165100">
                  <a:moveTo>
                    <a:pt x="96298" y="164499"/>
                  </a:moveTo>
                  <a:lnTo>
                    <a:pt x="0" y="0"/>
                  </a:lnTo>
                </a:path>
              </a:pathLst>
            </a:custGeom>
            <a:ln w="19061">
              <a:solidFill>
                <a:srgbClr val="C6A8F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377000" y="2357568"/>
            <a:ext cx="514350" cy="73342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80035">
              <a:lnSpc>
                <a:spcPts val="900"/>
              </a:lnSpc>
              <a:spcBef>
                <a:spcPts val="280"/>
              </a:spcBef>
            </a:pPr>
            <a:r>
              <a:rPr sz="900" spc="155" dirty="0">
                <a:solidFill>
                  <a:srgbClr val="333333"/>
                </a:solidFill>
                <a:latin typeface="Calibri"/>
                <a:cs typeface="Calibri"/>
              </a:rPr>
              <a:t>Y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ES  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6</a:t>
            </a:r>
            <a:r>
              <a:rPr sz="900" spc="-15" dirty="0">
                <a:solidFill>
                  <a:srgbClr val="9194AA"/>
                </a:solidFill>
                <a:latin typeface="Calibri"/>
                <a:cs typeface="Calibri"/>
              </a:rPr>
              <a:t>7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Calibri"/>
              <a:cs typeface="Calibri"/>
            </a:endParaRPr>
          </a:p>
          <a:p>
            <a:pPr marL="300355">
              <a:lnSpc>
                <a:spcPct val="100000"/>
              </a:lnSpc>
            </a:pPr>
            <a:r>
              <a:rPr sz="900" spc="60" dirty="0">
                <a:latin typeface="Calibri"/>
                <a:cs typeface="Calibri"/>
              </a:rPr>
              <a:t>3</a:t>
            </a:r>
            <a:r>
              <a:rPr sz="900" spc="65" dirty="0">
                <a:latin typeface="Calibri"/>
                <a:cs typeface="Calibri"/>
              </a:rPr>
              <a:t>4</a:t>
            </a:r>
            <a:r>
              <a:rPr sz="900" spc="70" dirty="0"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983182" y="4900909"/>
            <a:ext cx="96520" cy="165100"/>
          </a:xfrm>
          <a:custGeom>
            <a:avLst/>
            <a:gdLst/>
            <a:ahLst/>
            <a:cxnLst/>
            <a:rect l="l" t="t" r="r" b="b"/>
            <a:pathLst>
              <a:path w="96520" h="165100">
                <a:moveTo>
                  <a:pt x="0" y="0"/>
                </a:moveTo>
                <a:lnTo>
                  <a:pt x="96298" y="164499"/>
                </a:lnTo>
              </a:path>
            </a:pathLst>
          </a:custGeom>
          <a:ln w="19061">
            <a:solidFill>
              <a:srgbClr val="E3A1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812552" y="4546950"/>
            <a:ext cx="527050" cy="657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40" dirty="0">
                <a:latin typeface="Calibri"/>
                <a:cs typeface="Calibri"/>
              </a:rPr>
              <a:t>173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 marL="290830" marR="5080">
              <a:lnSpc>
                <a:spcPts val="900"/>
              </a:lnSpc>
              <a:spcBef>
                <a:spcPts val="750"/>
              </a:spcBef>
            </a:pPr>
            <a:r>
              <a:rPr sz="900" spc="110" dirty="0">
                <a:solidFill>
                  <a:srgbClr val="333333"/>
                </a:solidFill>
                <a:latin typeface="Calibri"/>
                <a:cs typeface="Calibri"/>
              </a:rPr>
              <a:t>NO  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33%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18" name="object 18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511486" y="1445490"/>
            <a:ext cx="9679940" cy="62992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ctr">
              <a:lnSpc>
                <a:spcPct val="104200"/>
              </a:lnSpc>
              <a:spcBef>
                <a:spcPts val="40"/>
              </a:spcBef>
            </a:pPr>
            <a:r>
              <a:rPr sz="1200" spc="70" dirty="0">
                <a:latin typeface="Calibri"/>
                <a:cs typeface="Calibri"/>
              </a:rPr>
              <a:t>Have </a:t>
            </a:r>
            <a:r>
              <a:rPr sz="1200" spc="65" dirty="0">
                <a:latin typeface="Calibri"/>
                <a:cs typeface="Calibri"/>
              </a:rPr>
              <a:t>you </a:t>
            </a:r>
            <a:r>
              <a:rPr sz="1200" spc="25" dirty="0">
                <a:latin typeface="Calibri"/>
                <a:cs typeface="Calibri"/>
              </a:rPr>
              <a:t>or </a:t>
            </a:r>
            <a:r>
              <a:rPr sz="1200" spc="50" dirty="0">
                <a:latin typeface="Calibri"/>
                <a:cs typeface="Calibri"/>
              </a:rPr>
              <a:t>anyone </a:t>
            </a:r>
            <a:r>
              <a:rPr sz="1200" spc="30" dirty="0">
                <a:latin typeface="Calibri"/>
                <a:cs typeface="Calibri"/>
              </a:rPr>
              <a:t>in </a:t>
            </a:r>
            <a:r>
              <a:rPr sz="1200" spc="55" dirty="0">
                <a:latin typeface="Calibri"/>
                <a:cs typeface="Calibri"/>
              </a:rPr>
              <a:t>your snowmobile </a:t>
            </a:r>
            <a:r>
              <a:rPr sz="1200" spc="75" dirty="0">
                <a:latin typeface="Calibri"/>
                <a:cs typeface="Calibri"/>
              </a:rPr>
              <a:t>club </a:t>
            </a:r>
            <a:r>
              <a:rPr sz="1200" spc="60" dirty="0">
                <a:latin typeface="Calibri"/>
                <a:cs typeface="Calibri"/>
              </a:rPr>
              <a:t>spoken </a:t>
            </a:r>
            <a:r>
              <a:rPr sz="1200" spc="50" dirty="0">
                <a:latin typeface="Calibri"/>
                <a:cs typeface="Calibri"/>
              </a:rPr>
              <a:t>to </a:t>
            </a:r>
            <a:r>
              <a:rPr sz="1200" spc="30" dirty="0">
                <a:latin typeface="Calibri"/>
                <a:cs typeface="Calibri"/>
              </a:rPr>
              <a:t>an </a:t>
            </a:r>
            <a:r>
              <a:rPr sz="1200" spc="75" dirty="0">
                <a:latin typeface="Calibri"/>
                <a:cs typeface="Calibri"/>
              </a:rPr>
              <a:t>elected </a:t>
            </a:r>
            <a:r>
              <a:rPr sz="1200" spc="35" dirty="0">
                <a:latin typeface="Calibri"/>
                <a:cs typeface="Calibri"/>
              </a:rPr>
              <a:t>o </a:t>
            </a:r>
            <a:r>
              <a:rPr sz="1200" spc="55" dirty="0">
                <a:latin typeface="Calibri"/>
                <a:cs typeface="Calibri"/>
              </a:rPr>
              <a:t>cial regarding your </a:t>
            </a:r>
            <a:r>
              <a:rPr sz="1200" spc="60" dirty="0">
                <a:latin typeface="Calibri"/>
                <a:cs typeface="Calibri"/>
              </a:rPr>
              <a:t>snowmobiling </a:t>
            </a:r>
            <a:r>
              <a:rPr sz="1200" spc="50" dirty="0">
                <a:latin typeface="Calibri"/>
                <a:cs typeface="Calibri"/>
              </a:rPr>
              <a:t>opportunities </a:t>
            </a:r>
            <a:r>
              <a:rPr sz="1200" spc="35" dirty="0">
                <a:latin typeface="Calibri"/>
                <a:cs typeface="Calibri"/>
              </a:rPr>
              <a:t>and/or </a:t>
            </a:r>
            <a:r>
              <a:rPr sz="1200" spc="75" dirty="0">
                <a:latin typeface="Calibri"/>
                <a:cs typeface="Calibri"/>
              </a:rPr>
              <a:t>experiences </a:t>
            </a:r>
            <a:r>
              <a:rPr sz="1200" spc="30" dirty="0">
                <a:latin typeface="Calibri"/>
                <a:cs typeface="Calibri"/>
              </a:rPr>
              <a:t>in  </a:t>
            </a:r>
            <a:r>
              <a:rPr sz="1200" spc="45" dirty="0">
                <a:latin typeface="Calibri"/>
                <a:cs typeface="Calibri"/>
              </a:rPr>
              <a:t>the </a:t>
            </a:r>
            <a:r>
              <a:rPr sz="1200" spc="50" dirty="0">
                <a:latin typeface="Calibri"/>
                <a:cs typeface="Calibri"/>
              </a:rPr>
              <a:t>past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60" dirty="0">
                <a:latin typeface="Calibri"/>
                <a:cs typeface="Calibri"/>
              </a:rPr>
              <a:t>year?</a:t>
            </a:r>
            <a:endParaRPr sz="1200">
              <a:latin typeface="Calibri"/>
              <a:cs typeface="Calibri"/>
            </a:endParaRPr>
          </a:p>
          <a:p>
            <a:pPr marL="4445" algn="ctr">
              <a:lnSpc>
                <a:spcPct val="100000"/>
              </a:lnSpc>
              <a:spcBef>
                <a:spcPts val="735"/>
              </a:spcBef>
            </a:pPr>
            <a:r>
              <a:rPr sz="900" spc="70" dirty="0">
                <a:solidFill>
                  <a:srgbClr val="9194AA"/>
                </a:solidFill>
                <a:latin typeface="Calibri"/>
                <a:cs typeface="Calibri"/>
              </a:rPr>
              <a:t>496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33</a:t>
            </a:r>
            <a:r>
              <a:rPr sz="900" spc="-55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65472" y="5880416"/>
            <a:ext cx="114368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124324" y="5848655"/>
            <a:ext cx="17780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N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o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84821" y="5880416"/>
            <a:ext cx="114368" cy="114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543674" y="5848655"/>
            <a:ext cx="211454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Y</a:t>
            </a:r>
            <a:r>
              <a:rPr sz="900" spc="70" dirty="0">
                <a:solidFill>
                  <a:srgbClr val="333333"/>
                </a:solidFill>
                <a:latin typeface="Calibri"/>
                <a:cs typeface="Calibri"/>
              </a:rPr>
              <a:t>e</a:t>
            </a: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167757" y="2718489"/>
            <a:ext cx="2367415" cy="239722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426289" y="2507015"/>
            <a:ext cx="506730" cy="7213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62255" indent="66675">
              <a:lnSpc>
                <a:spcPts val="900"/>
              </a:lnSpc>
              <a:spcBef>
                <a:spcPts val="280"/>
              </a:spcBef>
            </a:pP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N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o  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66%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50">
              <a:latin typeface="Calibri"/>
              <a:cs typeface="Calibri"/>
            </a:endParaRPr>
          </a:p>
          <a:p>
            <a:pPr marL="292735">
              <a:lnSpc>
                <a:spcPct val="100000"/>
              </a:lnSpc>
            </a:pPr>
            <a:r>
              <a:rPr sz="900" spc="60" dirty="0">
                <a:latin typeface="Calibri"/>
                <a:cs typeface="Calibri"/>
              </a:rPr>
              <a:t>3</a:t>
            </a:r>
            <a:r>
              <a:rPr sz="900" spc="65" dirty="0">
                <a:latin typeface="Calibri"/>
                <a:cs typeface="Calibri"/>
              </a:rPr>
              <a:t>2</a:t>
            </a:r>
            <a:r>
              <a:rPr sz="900" spc="70" dirty="0"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71005" y="4600176"/>
            <a:ext cx="509905" cy="645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30" dirty="0">
                <a:latin typeface="Calibri"/>
                <a:cs typeface="Calibri"/>
              </a:rPr>
              <a:t>167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Calibri"/>
              <a:cs typeface="Calibri"/>
            </a:endParaRPr>
          </a:p>
          <a:p>
            <a:pPr marL="273685" marR="5080">
              <a:lnSpc>
                <a:spcPts val="900"/>
              </a:lnSpc>
            </a:pPr>
            <a:r>
              <a:rPr sz="900" spc="70" dirty="0">
                <a:solidFill>
                  <a:srgbClr val="333333"/>
                </a:solidFill>
                <a:latin typeface="Calibri"/>
                <a:cs typeface="Calibri"/>
              </a:rPr>
              <a:t>Yes  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4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12" name="object 12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67"/>
                  </a:lnTo>
                  <a:lnTo>
                    <a:pt x="0" y="45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67"/>
                  </a:lnTo>
                  <a:lnTo>
                    <a:pt x="0" y="45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/>
          <p:nvPr/>
        </p:nvSpPr>
        <p:spPr>
          <a:xfrm>
            <a:off x="1458190" y="5880416"/>
            <a:ext cx="114368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17042" y="5848655"/>
            <a:ext cx="106426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Local 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elected 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o</a:t>
            </a:r>
            <a:r>
              <a:rPr sz="900" spc="2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cal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63890" y="5880416"/>
            <a:ext cx="114367" cy="114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922742" y="5848655"/>
            <a:ext cx="108331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State 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elected 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o 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088651" y="5880416"/>
            <a:ext cx="114368" cy="1143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247504" y="5848655"/>
            <a:ext cx="12071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Federal 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elected 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o</a:t>
            </a:r>
            <a:r>
              <a:rPr sz="900" spc="2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537312" y="5880416"/>
            <a:ext cx="114368" cy="1143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696164" y="5848655"/>
            <a:ext cx="1717039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State 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and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federal 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elected 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o</a:t>
            </a:r>
            <a:r>
              <a:rPr sz="900" spc="29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cals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491097" y="5880416"/>
            <a:ext cx="114367" cy="1143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649949" y="5848655"/>
            <a:ext cx="161226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Local 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and </a:t>
            </a:r>
            <a:r>
              <a:rPr sz="900" spc="10" dirty="0">
                <a:solidFill>
                  <a:srgbClr val="333333"/>
                </a:solidFill>
                <a:latin typeface="Calibri"/>
                <a:cs typeface="Calibri"/>
              </a:rPr>
              <a:t>state 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elected 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o</a:t>
            </a:r>
            <a:r>
              <a:rPr sz="900" spc="28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cals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167463" y="2540311"/>
            <a:ext cx="2368550" cy="2560955"/>
            <a:chOff x="4167463" y="2540311"/>
            <a:chExt cx="2368550" cy="2560955"/>
          </a:xfrm>
        </p:grpSpPr>
        <p:sp>
          <p:nvSpPr>
            <p:cNvPr id="14" name="object 14"/>
            <p:cNvSpPr/>
            <p:nvPr/>
          </p:nvSpPr>
          <p:spPr>
            <a:xfrm>
              <a:off x="4179699" y="2742957"/>
              <a:ext cx="2346325" cy="1174750"/>
            </a:xfrm>
            <a:custGeom>
              <a:avLst/>
              <a:gdLst/>
              <a:ahLst/>
              <a:cxnLst/>
              <a:rect l="l" t="t" r="r" b="b"/>
              <a:pathLst>
                <a:path w="2346325" h="1174750">
                  <a:moveTo>
                    <a:pt x="2345942" y="1174142"/>
                  </a:moveTo>
                  <a:lnTo>
                    <a:pt x="1171764" y="1174142"/>
                  </a:lnTo>
                  <a:lnTo>
                    <a:pt x="0" y="1098912"/>
                  </a:lnTo>
                  <a:lnTo>
                    <a:pt x="4970" y="1042676"/>
                  </a:lnTo>
                  <a:lnTo>
                    <a:pt x="12638" y="986743"/>
                  </a:lnTo>
                  <a:lnTo>
                    <a:pt x="22985" y="931244"/>
                  </a:lnTo>
                  <a:lnTo>
                    <a:pt x="35988" y="876306"/>
                  </a:lnTo>
                  <a:lnTo>
                    <a:pt x="51617" y="822057"/>
                  </a:lnTo>
                  <a:lnTo>
                    <a:pt x="69836" y="768622"/>
                  </a:lnTo>
                  <a:lnTo>
                    <a:pt x="90602" y="716124"/>
                  </a:lnTo>
                  <a:lnTo>
                    <a:pt x="113867" y="664685"/>
                  </a:lnTo>
                  <a:lnTo>
                    <a:pt x="139577" y="614424"/>
                  </a:lnTo>
                  <a:lnTo>
                    <a:pt x="167674" y="565456"/>
                  </a:lnTo>
                  <a:lnTo>
                    <a:pt x="198092" y="517896"/>
                  </a:lnTo>
                  <a:lnTo>
                    <a:pt x="230762" y="471853"/>
                  </a:lnTo>
                  <a:lnTo>
                    <a:pt x="265606" y="427433"/>
                  </a:lnTo>
                  <a:lnTo>
                    <a:pt x="302546" y="384740"/>
                  </a:lnTo>
                  <a:lnTo>
                    <a:pt x="341494" y="343872"/>
                  </a:lnTo>
                  <a:lnTo>
                    <a:pt x="382363" y="304923"/>
                  </a:lnTo>
                  <a:lnTo>
                    <a:pt x="425056" y="267983"/>
                  </a:lnTo>
                  <a:lnTo>
                    <a:pt x="469475" y="233138"/>
                  </a:lnTo>
                  <a:lnTo>
                    <a:pt x="515518" y="200469"/>
                  </a:lnTo>
                  <a:lnTo>
                    <a:pt x="563079" y="170051"/>
                  </a:lnTo>
                  <a:lnTo>
                    <a:pt x="612046" y="141953"/>
                  </a:lnTo>
                  <a:lnTo>
                    <a:pt x="662307" y="116242"/>
                  </a:lnTo>
                  <a:lnTo>
                    <a:pt x="713746" y="92977"/>
                  </a:lnTo>
                  <a:lnTo>
                    <a:pt x="766244" y="72211"/>
                  </a:lnTo>
                  <a:lnTo>
                    <a:pt x="819679" y="53993"/>
                  </a:lnTo>
                  <a:lnTo>
                    <a:pt x="873929" y="38364"/>
                  </a:lnTo>
                  <a:lnTo>
                    <a:pt x="928866" y="25360"/>
                  </a:lnTo>
                  <a:lnTo>
                    <a:pt x="984365" y="15013"/>
                  </a:lnTo>
                  <a:lnTo>
                    <a:pt x="1040298" y="7345"/>
                  </a:lnTo>
                  <a:lnTo>
                    <a:pt x="1096534" y="2374"/>
                  </a:lnTo>
                  <a:lnTo>
                    <a:pt x="1152945" y="113"/>
                  </a:lnTo>
                  <a:lnTo>
                    <a:pt x="1181174" y="0"/>
                  </a:lnTo>
                  <a:lnTo>
                    <a:pt x="1209398" y="565"/>
                  </a:lnTo>
                  <a:lnTo>
                    <a:pt x="1265766" y="3731"/>
                  </a:lnTo>
                  <a:lnTo>
                    <a:pt x="1321916" y="9602"/>
                  </a:lnTo>
                  <a:lnTo>
                    <a:pt x="1377718" y="18165"/>
                  </a:lnTo>
                  <a:lnTo>
                    <a:pt x="1433044" y="29401"/>
                  </a:lnTo>
                  <a:lnTo>
                    <a:pt x="1487766" y="43283"/>
                  </a:lnTo>
                  <a:lnTo>
                    <a:pt x="1541758" y="59780"/>
                  </a:lnTo>
                  <a:lnTo>
                    <a:pt x="1594894" y="78852"/>
                  </a:lnTo>
                  <a:lnTo>
                    <a:pt x="1647053" y="100457"/>
                  </a:lnTo>
                  <a:lnTo>
                    <a:pt x="1698112" y="124544"/>
                  </a:lnTo>
                  <a:lnTo>
                    <a:pt x="1747955" y="151057"/>
                  </a:lnTo>
                  <a:lnTo>
                    <a:pt x="1796466" y="179935"/>
                  </a:lnTo>
                  <a:lnTo>
                    <a:pt x="1843533" y="211112"/>
                  </a:lnTo>
                  <a:lnTo>
                    <a:pt x="1889045" y="244515"/>
                  </a:lnTo>
                  <a:lnTo>
                    <a:pt x="1932901" y="280068"/>
                  </a:lnTo>
                  <a:lnTo>
                    <a:pt x="1974996" y="317687"/>
                  </a:lnTo>
                  <a:lnTo>
                    <a:pt x="2015235" y="357286"/>
                  </a:lnTo>
                  <a:lnTo>
                    <a:pt x="2053524" y="398773"/>
                  </a:lnTo>
                  <a:lnTo>
                    <a:pt x="2089774" y="442053"/>
                  </a:lnTo>
                  <a:lnTo>
                    <a:pt x="2123902" y="487025"/>
                  </a:lnTo>
                  <a:lnTo>
                    <a:pt x="2155831" y="533586"/>
                  </a:lnTo>
                  <a:lnTo>
                    <a:pt x="2185482" y="581628"/>
                  </a:lnTo>
                  <a:lnTo>
                    <a:pt x="2212791" y="631039"/>
                  </a:lnTo>
                  <a:lnTo>
                    <a:pt x="2237693" y="681706"/>
                  </a:lnTo>
                  <a:lnTo>
                    <a:pt x="2260130" y="733512"/>
                  </a:lnTo>
                  <a:lnTo>
                    <a:pt x="2280052" y="786336"/>
                  </a:lnTo>
                  <a:lnTo>
                    <a:pt x="2297412" y="840056"/>
                  </a:lnTo>
                  <a:lnTo>
                    <a:pt x="2312169" y="894549"/>
                  </a:lnTo>
                  <a:lnTo>
                    <a:pt x="2324290" y="949688"/>
                  </a:lnTo>
                  <a:lnTo>
                    <a:pt x="2333746" y="1005346"/>
                  </a:lnTo>
                  <a:lnTo>
                    <a:pt x="2340516" y="1061394"/>
                  </a:lnTo>
                  <a:lnTo>
                    <a:pt x="2344585" y="1117703"/>
                  </a:lnTo>
                  <a:lnTo>
                    <a:pt x="2345942" y="1174142"/>
                  </a:lnTo>
                  <a:close/>
                </a:path>
              </a:pathLst>
            </a:custGeom>
            <a:solidFill>
              <a:srgbClr val="C6A8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179699" y="2742929"/>
              <a:ext cx="2346325" cy="1174750"/>
            </a:xfrm>
            <a:custGeom>
              <a:avLst/>
              <a:gdLst/>
              <a:ahLst/>
              <a:cxnLst/>
              <a:rect l="l" t="t" r="r" b="b"/>
              <a:pathLst>
                <a:path w="2346325" h="1174750">
                  <a:moveTo>
                    <a:pt x="2345942" y="1174171"/>
                  </a:moveTo>
                  <a:lnTo>
                    <a:pt x="2345179" y="1131835"/>
                  </a:lnTo>
                  <a:lnTo>
                    <a:pt x="2342889" y="1089552"/>
                  </a:lnTo>
                  <a:lnTo>
                    <a:pt x="2339076" y="1047380"/>
                  </a:lnTo>
                  <a:lnTo>
                    <a:pt x="2333746" y="1005374"/>
                  </a:lnTo>
                  <a:lnTo>
                    <a:pt x="2326905" y="963588"/>
                  </a:lnTo>
                  <a:lnTo>
                    <a:pt x="2318561" y="922074"/>
                  </a:lnTo>
                  <a:lnTo>
                    <a:pt x="2308725" y="880887"/>
                  </a:lnTo>
                  <a:lnTo>
                    <a:pt x="2297412" y="840084"/>
                  </a:lnTo>
                  <a:lnTo>
                    <a:pt x="2284634" y="799716"/>
                  </a:lnTo>
                  <a:lnTo>
                    <a:pt x="2270408" y="759832"/>
                  </a:lnTo>
                  <a:lnTo>
                    <a:pt x="2254754" y="720487"/>
                  </a:lnTo>
                  <a:lnTo>
                    <a:pt x="2237693" y="681735"/>
                  </a:lnTo>
                  <a:lnTo>
                    <a:pt x="2219245" y="643622"/>
                  </a:lnTo>
                  <a:lnTo>
                    <a:pt x="2199433" y="606198"/>
                  </a:lnTo>
                  <a:lnTo>
                    <a:pt x="2178286" y="569512"/>
                  </a:lnTo>
                  <a:lnTo>
                    <a:pt x="2155831" y="533615"/>
                  </a:lnTo>
                  <a:lnTo>
                    <a:pt x="2132095" y="498550"/>
                  </a:lnTo>
                  <a:lnTo>
                    <a:pt x="2107109" y="464362"/>
                  </a:lnTo>
                  <a:lnTo>
                    <a:pt x="2080907" y="431098"/>
                  </a:lnTo>
                  <a:lnTo>
                    <a:pt x="2053524" y="398801"/>
                  </a:lnTo>
                  <a:lnTo>
                    <a:pt x="2024994" y="367513"/>
                  </a:lnTo>
                  <a:lnTo>
                    <a:pt x="1995354" y="337273"/>
                  </a:lnTo>
                  <a:lnTo>
                    <a:pt x="1964642" y="308120"/>
                  </a:lnTo>
                  <a:lnTo>
                    <a:pt x="1932901" y="280096"/>
                  </a:lnTo>
                  <a:lnTo>
                    <a:pt x="1900169" y="253234"/>
                  </a:lnTo>
                  <a:lnTo>
                    <a:pt x="1866490" y="227569"/>
                  </a:lnTo>
                  <a:lnTo>
                    <a:pt x="1831907" y="203134"/>
                  </a:lnTo>
                  <a:lnTo>
                    <a:pt x="1796466" y="179964"/>
                  </a:lnTo>
                  <a:lnTo>
                    <a:pt x="1760213" y="158086"/>
                  </a:lnTo>
                  <a:lnTo>
                    <a:pt x="1723193" y="137529"/>
                  </a:lnTo>
                  <a:lnTo>
                    <a:pt x="1685456" y="118320"/>
                  </a:lnTo>
                  <a:lnTo>
                    <a:pt x="1647053" y="100485"/>
                  </a:lnTo>
                  <a:lnTo>
                    <a:pt x="1608032" y="84047"/>
                  </a:lnTo>
                  <a:lnTo>
                    <a:pt x="1568441" y="69025"/>
                  </a:lnTo>
                  <a:lnTo>
                    <a:pt x="1528334" y="55440"/>
                  </a:lnTo>
                  <a:lnTo>
                    <a:pt x="1487766" y="43311"/>
                  </a:lnTo>
                  <a:lnTo>
                    <a:pt x="1446787" y="32653"/>
                  </a:lnTo>
                  <a:lnTo>
                    <a:pt x="1405449" y="23479"/>
                  </a:lnTo>
                  <a:lnTo>
                    <a:pt x="1363806" y="15801"/>
                  </a:lnTo>
                  <a:lnTo>
                    <a:pt x="1321916" y="9630"/>
                  </a:lnTo>
                  <a:lnTo>
                    <a:pt x="1279830" y="4974"/>
                  </a:lnTo>
                  <a:lnTo>
                    <a:pt x="1237601" y="1837"/>
                  </a:lnTo>
                  <a:lnTo>
                    <a:pt x="1195287" y="226"/>
                  </a:lnTo>
                  <a:lnTo>
                    <a:pt x="1167060" y="0"/>
                  </a:lnTo>
                  <a:lnTo>
                    <a:pt x="1152945" y="141"/>
                  </a:lnTo>
                  <a:lnTo>
                    <a:pt x="1110627" y="1583"/>
                  </a:lnTo>
                  <a:lnTo>
                    <a:pt x="1068386" y="4550"/>
                  </a:lnTo>
                  <a:lnTo>
                    <a:pt x="1026280" y="9038"/>
                  </a:lnTo>
                  <a:lnTo>
                    <a:pt x="984365" y="15041"/>
                  </a:lnTo>
                  <a:lnTo>
                    <a:pt x="942694" y="22551"/>
                  </a:lnTo>
                  <a:lnTo>
                    <a:pt x="901319" y="31560"/>
                  </a:lnTo>
                  <a:lnTo>
                    <a:pt x="860296" y="42055"/>
                  </a:lnTo>
                  <a:lnTo>
                    <a:pt x="819679" y="54021"/>
                  </a:lnTo>
                  <a:lnTo>
                    <a:pt x="779521" y="67444"/>
                  </a:lnTo>
                  <a:lnTo>
                    <a:pt x="739870" y="82307"/>
                  </a:lnTo>
                  <a:lnTo>
                    <a:pt x="700781" y="98590"/>
                  </a:lnTo>
                  <a:lnTo>
                    <a:pt x="662307" y="116271"/>
                  </a:lnTo>
                  <a:lnTo>
                    <a:pt x="624495" y="135327"/>
                  </a:lnTo>
                  <a:lnTo>
                    <a:pt x="587393" y="155736"/>
                  </a:lnTo>
                  <a:lnTo>
                    <a:pt x="551052" y="177469"/>
                  </a:lnTo>
                  <a:lnTo>
                    <a:pt x="515518" y="200497"/>
                  </a:lnTo>
                  <a:lnTo>
                    <a:pt x="480839" y="224792"/>
                  </a:lnTo>
                  <a:lnTo>
                    <a:pt x="447056" y="250322"/>
                  </a:lnTo>
                  <a:lnTo>
                    <a:pt x="414216" y="277054"/>
                  </a:lnTo>
                  <a:lnTo>
                    <a:pt x="382363" y="304951"/>
                  </a:lnTo>
                  <a:lnTo>
                    <a:pt x="351536" y="333978"/>
                  </a:lnTo>
                  <a:lnTo>
                    <a:pt x="321774" y="364100"/>
                  </a:lnTo>
                  <a:lnTo>
                    <a:pt x="293119" y="395275"/>
                  </a:lnTo>
                  <a:lnTo>
                    <a:pt x="265606" y="427462"/>
                  </a:lnTo>
                  <a:lnTo>
                    <a:pt x="239273" y="460619"/>
                  </a:lnTo>
                  <a:lnTo>
                    <a:pt x="214150" y="494706"/>
                  </a:lnTo>
                  <a:lnTo>
                    <a:pt x="190273" y="529677"/>
                  </a:lnTo>
                  <a:lnTo>
                    <a:pt x="167674" y="565484"/>
                  </a:lnTo>
                  <a:lnTo>
                    <a:pt x="146381" y="602083"/>
                  </a:lnTo>
                  <a:lnTo>
                    <a:pt x="126420" y="639428"/>
                  </a:lnTo>
                  <a:lnTo>
                    <a:pt x="107818" y="677468"/>
                  </a:lnTo>
                  <a:lnTo>
                    <a:pt x="90602" y="716152"/>
                  </a:lnTo>
                  <a:lnTo>
                    <a:pt x="74790" y="755432"/>
                  </a:lnTo>
                  <a:lnTo>
                    <a:pt x="60405" y="795258"/>
                  </a:lnTo>
                  <a:lnTo>
                    <a:pt x="47465" y="835577"/>
                  </a:lnTo>
                  <a:lnTo>
                    <a:pt x="35988" y="876335"/>
                  </a:lnTo>
                  <a:lnTo>
                    <a:pt x="25988" y="917479"/>
                  </a:lnTo>
                  <a:lnTo>
                    <a:pt x="17478" y="958960"/>
                  </a:lnTo>
                  <a:lnTo>
                    <a:pt x="10469" y="1000720"/>
                  </a:lnTo>
                  <a:lnTo>
                    <a:pt x="4970" y="1042704"/>
                  </a:lnTo>
                  <a:lnTo>
                    <a:pt x="989" y="1084859"/>
                  </a:lnTo>
                  <a:lnTo>
                    <a:pt x="0" y="1098941"/>
                  </a:lnTo>
                  <a:lnTo>
                    <a:pt x="1171764" y="1174171"/>
                  </a:lnTo>
                  <a:lnTo>
                    <a:pt x="2345942" y="1174171"/>
                  </a:lnTo>
                  <a:close/>
                </a:path>
              </a:pathLst>
            </a:custGeom>
            <a:ln w="1906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177305" y="3841870"/>
              <a:ext cx="2068830" cy="1249680"/>
            </a:xfrm>
            <a:custGeom>
              <a:avLst/>
              <a:gdLst/>
              <a:ahLst/>
              <a:cxnLst/>
              <a:rect l="l" t="t" r="r" b="b"/>
              <a:pathLst>
                <a:path w="2068829" h="1249679">
                  <a:moveTo>
                    <a:pt x="1181216" y="1249384"/>
                  </a:moveTo>
                  <a:lnTo>
                    <a:pt x="1135349" y="1248764"/>
                  </a:lnTo>
                  <a:lnTo>
                    <a:pt x="1089541" y="1246353"/>
                  </a:lnTo>
                  <a:lnTo>
                    <a:pt x="1043862" y="1242154"/>
                  </a:lnTo>
                  <a:lnTo>
                    <a:pt x="998382" y="1236174"/>
                  </a:lnTo>
                  <a:lnTo>
                    <a:pt x="953170" y="1228423"/>
                  </a:lnTo>
                  <a:lnTo>
                    <a:pt x="908295" y="1218910"/>
                  </a:lnTo>
                  <a:lnTo>
                    <a:pt x="863826" y="1207653"/>
                  </a:lnTo>
                  <a:lnTo>
                    <a:pt x="819831" y="1194667"/>
                  </a:lnTo>
                  <a:lnTo>
                    <a:pt x="776377" y="1179974"/>
                  </a:lnTo>
                  <a:lnTo>
                    <a:pt x="733529" y="1163593"/>
                  </a:lnTo>
                  <a:lnTo>
                    <a:pt x="691354" y="1145552"/>
                  </a:lnTo>
                  <a:lnTo>
                    <a:pt x="649916" y="1125877"/>
                  </a:lnTo>
                  <a:lnTo>
                    <a:pt x="609278" y="1104599"/>
                  </a:lnTo>
                  <a:lnTo>
                    <a:pt x="569502" y="1081749"/>
                  </a:lnTo>
                  <a:lnTo>
                    <a:pt x="530649" y="1057363"/>
                  </a:lnTo>
                  <a:lnTo>
                    <a:pt x="492779" y="1031478"/>
                  </a:lnTo>
                  <a:lnTo>
                    <a:pt x="455948" y="1004134"/>
                  </a:lnTo>
                  <a:lnTo>
                    <a:pt x="420214" y="975372"/>
                  </a:lnTo>
                  <a:lnTo>
                    <a:pt x="385629" y="945237"/>
                  </a:lnTo>
                  <a:lnTo>
                    <a:pt x="352249" y="913773"/>
                  </a:lnTo>
                  <a:lnTo>
                    <a:pt x="320123" y="881030"/>
                  </a:lnTo>
                  <a:lnTo>
                    <a:pt x="289301" y="847056"/>
                  </a:lnTo>
                  <a:lnTo>
                    <a:pt x="259829" y="811906"/>
                  </a:lnTo>
                  <a:lnTo>
                    <a:pt x="231752" y="775630"/>
                  </a:lnTo>
                  <a:lnTo>
                    <a:pt x="205114" y="738286"/>
                  </a:lnTo>
                  <a:lnTo>
                    <a:pt x="179955" y="699929"/>
                  </a:lnTo>
                  <a:lnTo>
                    <a:pt x="156313" y="660619"/>
                  </a:lnTo>
                  <a:lnTo>
                    <a:pt x="134225" y="620416"/>
                  </a:lnTo>
                  <a:lnTo>
                    <a:pt x="113723" y="579380"/>
                  </a:lnTo>
                  <a:lnTo>
                    <a:pt x="94840" y="537575"/>
                  </a:lnTo>
                  <a:lnTo>
                    <a:pt x="77605" y="495065"/>
                  </a:lnTo>
                  <a:lnTo>
                    <a:pt x="62044" y="451913"/>
                  </a:lnTo>
                  <a:lnTo>
                    <a:pt x="48179" y="408187"/>
                  </a:lnTo>
                  <a:lnTo>
                    <a:pt x="36033" y="363953"/>
                  </a:lnTo>
                  <a:lnTo>
                    <a:pt x="25624" y="319278"/>
                  </a:lnTo>
                  <a:lnTo>
                    <a:pt x="16968" y="274230"/>
                  </a:lnTo>
                  <a:lnTo>
                    <a:pt x="10078" y="228879"/>
                  </a:lnTo>
                  <a:lnTo>
                    <a:pt x="4965" y="183293"/>
                  </a:lnTo>
                  <a:lnTo>
                    <a:pt x="1636" y="137542"/>
                  </a:lnTo>
                  <a:lnTo>
                    <a:pt x="97" y="91696"/>
                  </a:lnTo>
                  <a:lnTo>
                    <a:pt x="0" y="68755"/>
                  </a:lnTo>
                  <a:lnTo>
                    <a:pt x="350" y="45826"/>
                  </a:lnTo>
                  <a:lnTo>
                    <a:pt x="1148" y="22907"/>
                  </a:lnTo>
                  <a:lnTo>
                    <a:pt x="2394" y="0"/>
                  </a:lnTo>
                  <a:lnTo>
                    <a:pt x="1174159" y="75229"/>
                  </a:lnTo>
                  <a:lnTo>
                    <a:pt x="2068231" y="836364"/>
                  </a:lnTo>
                  <a:lnTo>
                    <a:pt x="2053190" y="853687"/>
                  </a:lnTo>
                  <a:lnTo>
                    <a:pt x="2022119" y="887421"/>
                  </a:lnTo>
                  <a:lnTo>
                    <a:pt x="1989742" y="919928"/>
                  </a:lnTo>
                  <a:lnTo>
                    <a:pt x="1956132" y="951134"/>
                  </a:lnTo>
                  <a:lnTo>
                    <a:pt x="1921316" y="981015"/>
                  </a:lnTo>
                  <a:lnTo>
                    <a:pt x="1885373" y="1009502"/>
                  </a:lnTo>
                  <a:lnTo>
                    <a:pt x="1848331" y="1036574"/>
                  </a:lnTo>
                  <a:lnTo>
                    <a:pt x="1810274" y="1062168"/>
                  </a:lnTo>
                  <a:lnTo>
                    <a:pt x="1771232" y="1086266"/>
                  </a:lnTo>
                  <a:lnTo>
                    <a:pt x="1731293" y="1108812"/>
                  </a:lnTo>
                  <a:lnTo>
                    <a:pt x="1690489" y="1129788"/>
                  </a:lnTo>
                  <a:lnTo>
                    <a:pt x="1648913" y="1149148"/>
                  </a:lnTo>
                  <a:lnTo>
                    <a:pt x="1606596" y="1166875"/>
                  </a:lnTo>
                  <a:lnTo>
                    <a:pt x="1563635" y="1182930"/>
                  </a:lnTo>
                  <a:lnTo>
                    <a:pt x="1520063" y="1197300"/>
                  </a:lnTo>
                  <a:lnTo>
                    <a:pt x="1475980" y="1209952"/>
                  </a:lnTo>
                  <a:lnTo>
                    <a:pt x="1431419" y="1220877"/>
                  </a:lnTo>
                  <a:lnTo>
                    <a:pt x="1386482" y="1230050"/>
                  </a:lnTo>
                  <a:lnTo>
                    <a:pt x="1341204" y="1237463"/>
                  </a:lnTo>
                  <a:lnTo>
                    <a:pt x="1295689" y="1243100"/>
                  </a:lnTo>
                  <a:lnTo>
                    <a:pt x="1249971" y="1246956"/>
                  </a:lnTo>
                  <a:lnTo>
                    <a:pt x="1204155" y="1249023"/>
                  </a:lnTo>
                  <a:lnTo>
                    <a:pt x="1181216" y="1249384"/>
                  </a:lnTo>
                  <a:close/>
                </a:path>
              </a:pathLst>
            </a:custGeom>
            <a:solidFill>
              <a:srgbClr val="E3A1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177305" y="3841870"/>
              <a:ext cx="2068830" cy="1249680"/>
            </a:xfrm>
            <a:custGeom>
              <a:avLst/>
              <a:gdLst/>
              <a:ahLst/>
              <a:cxnLst/>
              <a:rect l="l" t="t" r="r" b="b"/>
              <a:pathLst>
                <a:path w="2068829" h="1249679">
                  <a:moveTo>
                    <a:pt x="2394" y="0"/>
                  </a:moveTo>
                  <a:lnTo>
                    <a:pt x="1148" y="22907"/>
                  </a:lnTo>
                  <a:lnTo>
                    <a:pt x="350" y="45826"/>
                  </a:lnTo>
                  <a:lnTo>
                    <a:pt x="0" y="68755"/>
                  </a:lnTo>
                  <a:lnTo>
                    <a:pt x="97" y="91696"/>
                  </a:lnTo>
                  <a:lnTo>
                    <a:pt x="1636" y="137542"/>
                  </a:lnTo>
                  <a:lnTo>
                    <a:pt x="4965" y="183293"/>
                  </a:lnTo>
                  <a:lnTo>
                    <a:pt x="10078" y="228879"/>
                  </a:lnTo>
                  <a:lnTo>
                    <a:pt x="16968" y="274230"/>
                  </a:lnTo>
                  <a:lnTo>
                    <a:pt x="25624" y="319278"/>
                  </a:lnTo>
                  <a:lnTo>
                    <a:pt x="36033" y="363953"/>
                  </a:lnTo>
                  <a:lnTo>
                    <a:pt x="48179" y="408187"/>
                  </a:lnTo>
                  <a:lnTo>
                    <a:pt x="62044" y="451913"/>
                  </a:lnTo>
                  <a:lnTo>
                    <a:pt x="77605" y="495065"/>
                  </a:lnTo>
                  <a:lnTo>
                    <a:pt x="94840" y="537575"/>
                  </a:lnTo>
                  <a:lnTo>
                    <a:pt x="113723" y="579380"/>
                  </a:lnTo>
                  <a:lnTo>
                    <a:pt x="134225" y="620416"/>
                  </a:lnTo>
                  <a:lnTo>
                    <a:pt x="156313" y="660619"/>
                  </a:lnTo>
                  <a:lnTo>
                    <a:pt x="179955" y="699929"/>
                  </a:lnTo>
                  <a:lnTo>
                    <a:pt x="205114" y="738286"/>
                  </a:lnTo>
                  <a:lnTo>
                    <a:pt x="231752" y="775630"/>
                  </a:lnTo>
                  <a:lnTo>
                    <a:pt x="259829" y="811906"/>
                  </a:lnTo>
                  <a:lnTo>
                    <a:pt x="289301" y="847056"/>
                  </a:lnTo>
                  <a:lnTo>
                    <a:pt x="320123" y="881030"/>
                  </a:lnTo>
                  <a:lnTo>
                    <a:pt x="352249" y="913773"/>
                  </a:lnTo>
                  <a:lnTo>
                    <a:pt x="385629" y="945237"/>
                  </a:lnTo>
                  <a:lnTo>
                    <a:pt x="420214" y="975372"/>
                  </a:lnTo>
                  <a:lnTo>
                    <a:pt x="455948" y="1004134"/>
                  </a:lnTo>
                  <a:lnTo>
                    <a:pt x="492779" y="1031478"/>
                  </a:lnTo>
                  <a:lnTo>
                    <a:pt x="530649" y="1057363"/>
                  </a:lnTo>
                  <a:lnTo>
                    <a:pt x="569502" y="1081749"/>
                  </a:lnTo>
                  <a:lnTo>
                    <a:pt x="609278" y="1104599"/>
                  </a:lnTo>
                  <a:lnTo>
                    <a:pt x="649916" y="1125877"/>
                  </a:lnTo>
                  <a:lnTo>
                    <a:pt x="691354" y="1145552"/>
                  </a:lnTo>
                  <a:lnTo>
                    <a:pt x="733529" y="1163593"/>
                  </a:lnTo>
                  <a:lnTo>
                    <a:pt x="776377" y="1179974"/>
                  </a:lnTo>
                  <a:lnTo>
                    <a:pt x="819831" y="1194667"/>
                  </a:lnTo>
                  <a:lnTo>
                    <a:pt x="863826" y="1207653"/>
                  </a:lnTo>
                  <a:lnTo>
                    <a:pt x="908295" y="1218910"/>
                  </a:lnTo>
                  <a:lnTo>
                    <a:pt x="953170" y="1228423"/>
                  </a:lnTo>
                  <a:lnTo>
                    <a:pt x="998382" y="1236174"/>
                  </a:lnTo>
                  <a:lnTo>
                    <a:pt x="1043862" y="1242154"/>
                  </a:lnTo>
                  <a:lnTo>
                    <a:pt x="1089541" y="1246353"/>
                  </a:lnTo>
                  <a:lnTo>
                    <a:pt x="1135349" y="1248764"/>
                  </a:lnTo>
                  <a:lnTo>
                    <a:pt x="1181216" y="1249384"/>
                  </a:lnTo>
                  <a:lnTo>
                    <a:pt x="1204155" y="1249023"/>
                  </a:lnTo>
                  <a:lnTo>
                    <a:pt x="1249971" y="1246956"/>
                  </a:lnTo>
                  <a:lnTo>
                    <a:pt x="1295689" y="1243100"/>
                  </a:lnTo>
                  <a:lnTo>
                    <a:pt x="1341204" y="1237463"/>
                  </a:lnTo>
                  <a:lnTo>
                    <a:pt x="1386482" y="1230050"/>
                  </a:lnTo>
                  <a:lnTo>
                    <a:pt x="1431419" y="1220877"/>
                  </a:lnTo>
                  <a:lnTo>
                    <a:pt x="1475980" y="1209952"/>
                  </a:lnTo>
                  <a:lnTo>
                    <a:pt x="1520063" y="1197300"/>
                  </a:lnTo>
                  <a:lnTo>
                    <a:pt x="1563635" y="1182930"/>
                  </a:lnTo>
                  <a:lnTo>
                    <a:pt x="1606596" y="1166875"/>
                  </a:lnTo>
                  <a:lnTo>
                    <a:pt x="1648913" y="1149148"/>
                  </a:lnTo>
                  <a:lnTo>
                    <a:pt x="1690489" y="1129788"/>
                  </a:lnTo>
                  <a:lnTo>
                    <a:pt x="1731293" y="1108812"/>
                  </a:lnTo>
                  <a:lnTo>
                    <a:pt x="1771232" y="1086266"/>
                  </a:lnTo>
                  <a:lnTo>
                    <a:pt x="1810274" y="1062168"/>
                  </a:lnTo>
                  <a:lnTo>
                    <a:pt x="1848331" y="1036574"/>
                  </a:lnTo>
                  <a:lnTo>
                    <a:pt x="1885373" y="1009502"/>
                  </a:lnTo>
                  <a:lnTo>
                    <a:pt x="1921316" y="981015"/>
                  </a:lnTo>
                  <a:lnTo>
                    <a:pt x="1956132" y="951134"/>
                  </a:lnTo>
                  <a:lnTo>
                    <a:pt x="1989742" y="919928"/>
                  </a:lnTo>
                  <a:lnTo>
                    <a:pt x="2022119" y="887421"/>
                  </a:lnTo>
                  <a:lnTo>
                    <a:pt x="2053190" y="853687"/>
                  </a:lnTo>
                  <a:lnTo>
                    <a:pt x="2068231" y="836364"/>
                  </a:lnTo>
                  <a:lnTo>
                    <a:pt x="1174159" y="75229"/>
                  </a:lnTo>
                  <a:lnTo>
                    <a:pt x="2394" y="0"/>
                  </a:lnTo>
                  <a:close/>
                </a:path>
              </a:pathLst>
            </a:custGeom>
            <a:ln w="1906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351464" y="3917100"/>
              <a:ext cx="1173480" cy="761365"/>
            </a:xfrm>
            <a:custGeom>
              <a:avLst/>
              <a:gdLst/>
              <a:ahLst/>
              <a:cxnLst/>
              <a:rect l="l" t="t" r="r" b="b"/>
              <a:pathLst>
                <a:path w="1173479" h="761364">
                  <a:moveTo>
                    <a:pt x="894072" y="761134"/>
                  </a:moveTo>
                  <a:lnTo>
                    <a:pt x="0" y="0"/>
                  </a:lnTo>
                  <a:lnTo>
                    <a:pt x="1173105" y="50172"/>
                  </a:lnTo>
                  <a:lnTo>
                    <a:pt x="1170022" y="98732"/>
                  </a:lnTo>
                  <a:lnTo>
                    <a:pt x="1164940" y="147039"/>
                  </a:lnTo>
                  <a:lnTo>
                    <a:pt x="1157858" y="195094"/>
                  </a:lnTo>
                  <a:lnTo>
                    <a:pt x="1148777" y="242897"/>
                  </a:lnTo>
                  <a:lnTo>
                    <a:pt x="1137731" y="290284"/>
                  </a:lnTo>
                  <a:lnTo>
                    <a:pt x="1124755" y="337093"/>
                  </a:lnTo>
                  <a:lnTo>
                    <a:pt x="1109848" y="383323"/>
                  </a:lnTo>
                  <a:lnTo>
                    <a:pt x="1093010" y="428975"/>
                  </a:lnTo>
                  <a:lnTo>
                    <a:pt x="1074302" y="473892"/>
                  </a:lnTo>
                  <a:lnTo>
                    <a:pt x="1053785" y="517921"/>
                  </a:lnTo>
                  <a:lnTo>
                    <a:pt x="1031460" y="561060"/>
                  </a:lnTo>
                  <a:lnTo>
                    <a:pt x="1007326" y="603311"/>
                  </a:lnTo>
                  <a:lnTo>
                    <a:pt x="981468" y="644529"/>
                  </a:lnTo>
                  <a:lnTo>
                    <a:pt x="953974" y="684573"/>
                  </a:lnTo>
                  <a:lnTo>
                    <a:pt x="924841" y="723441"/>
                  </a:lnTo>
                  <a:lnTo>
                    <a:pt x="894072" y="761134"/>
                  </a:lnTo>
                  <a:close/>
                </a:path>
              </a:pathLst>
            </a:custGeom>
            <a:solidFill>
              <a:srgbClr val="FBA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351464" y="3917100"/>
              <a:ext cx="1173480" cy="761365"/>
            </a:xfrm>
            <a:custGeom>
              <a:avLst/>
              <a:gdLst/>
              <a:ahLst/>
              <a:cxnLst/>
              <a:rect l="l" t="t" r="r" b="b"/>
              <a:pathLst>
                <a:path w="1173479" h="761364">
                  <a:moveTo>
                    <a:pt x="894072" y="761134"/>
                  </a:moveTo>
                  <a:lnTo>
                    <a:pt x="924841" y="723441"/>
                  </a:lnTo>
                  <a:lnTo>
                    <a:pt x="953974" y="684573"/>
                  </a:lnTo>
                  <a:lnTo>
                    <a:pt x="981468" y="644529"/>
                  </a:lnTo>
                  <a:lnTo>
                    <a:pt x="1007326" y="603311"/>
                  </a:lnTo>
                  <a:lnTo>
                    <a:pt x="1031460" y="561060"/>
                  </a:lnTo>
                  <a:lnTo>
                    <a:pt x="1053785" y="517921"/>
                  </a:lnTo>
                  <a:lnTo>
                    <a:pt x="1074302" y="473892"/>
                  </a:lnTo>
                  <a:lnTo>
                    <a:pt x="1093010" y="428975"/>
                  </a:lnTo>
                  <a:lnTo>
                    <a:pt x="1109848" y="383323"/>
                  </a:lnTo>
                  <a:lnTo>
                    <a:pt x="1124755" y="337093"/>
                  </a:lnTo>
                  <a:lnTo>
                    <a:pt x="1137731" y="290284"/>
                  </a:lnTo>
                  <a:lnTo>
                    <a:pt x="1148777" y="242897"/>
                  </a:lnTo>
                  <a:lnTo>
                    <a:pt x="1157858" y="195094"/>
                  </a:lnTo>
                  <a:lnTo>
                    <a:pt x="1164940" y="147039"/>
                  </a:lnTo>
                  <a:lnTo>
                    <a:pt x="1170022" y="98732"/>
                  </a:lnTo>
                  <a:lnTo>
                    <a:pt x="1173105" y="50172"/>
                  </a:lnTo>
                  <a:lnTo>
                    <a:pt x="0" y="0"/>
                  </a:lnTo>
                  <a:lnTo>
                    <a:pt x="894072" y="761134"/>
                  </a:lnTo>
                  <a:close/>
                </a:path>
              </a:pathLst>
            </a:custGeom>
            <a:ln w="1906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351464" y="3917100"/>
              <a:ext cx="1174115" cy="50800"/>
            </a:xfrm>
            <a:custGeom>
              <a:avLst/>
              <a:gdLst/>
              <a:ahLst/>
              <a:cxnLst/>
              <a:rect l="l" t="t" r="r" b="b"/>
              <a:pathLst>
                <a:path w="1174115" h="50800">
                  <a:moveTo>
                    <a:pt x="1173104" y="50172"/>
                  </a:moveTo>
                  <a:lnTo>
                    <a:pt x="0" y="0"/>
                  </a:lnTo>
                  <a:lnTo>
                    <a:pt x="1173909" y="25091"/>
                  </a:lnTo>
                  <a:lnTo>
                    <a:pt x="1173104" y="50172"/>
                  </a:lnTo>
                  <a:close/>
                </a:path>
              </a:pathLst>
            </a:custGeom>
            <a:solidFill>
              <a:srgbClr val="FFC1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351464" y="3917100"/>
              <a:ext cx="1174115" cy="50800"/>
            </a:xfrm>
            <a:custGeom>
              <a:avLst/>
              <a:gdLst/>
              <a:ahLst/>
              <a:cxnLst/>
              <a:rect l="l" t="t" r="r" b="b"/>
              <a:pathLst>
                <a:path w="1174115" h="50800">
                  <a:moveTo>
                    <a:pt x="1173104" y="50172"/>
                  </a:moveTo>
                  <a:lnTo>
                    <a:pt x="1173462" y="41815"/>
                  </a:lnTo>
                  <a:lnTo>
                    <a:pt x="1173730" y="33454"/>
                  </a:lnTo>
                  <a:lnTo>
                    <a:pt x="1173909" y="25091"/>
                  </a:lnTo>
                  <a:lnTo>
                    <a:pt x="0" y="0"/>
                  </a:lnTo>
                  <a:lnTo>
                    <a:pt x="1173104" y="50172"/>
                  </a:lnTo>
                  <a:close/>
                </a:path>
              </a:pathLst>
            </a:custGeom>
            <a:ln w="1906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351464" y="3917098"/>
              <a:ext cx="1174750" cy="25400"/>
            </a:xfrm>
            <a:custGeom>
              <a:avLst/>
              <a:gdLst/>
              <a:ahLst/>
              <a:cxnLst/>
              <a:rect l="l" t="t" r="r" b="b"/>
              <a:pathLst>
                <a:path w="1174750" h="25400">
                  <a:moveTo>
                    <a:pt x="1173909" y="25094"/>
                  </a:moveTo>
                  <a:lnTo>
                    <a:pt x="0" y="2"/>
                  </a:lnTo>
                  <a:lnTo>
                    <a:pt x="1174176" y="0"/>
                  </a:lnTo>
                  <a:lnTo>
                    <a:pt x="1173909" y="25094"/>
                  </a:lnTo>
                  <a:close/>
                </a:path>
              </a:pathLst>
            </a:custGeom>
            <a:solidFill>
              <a:srgbClr val="90D9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51464" y="3917098"/>
              <a:ext cx="1174750" cy="25400"/>
            </a:xfrm>
            <a:custGeom>
              <a:avLst/>
              <a:gdLst/>
              <a:ahLst/>
              <a:cxnLst/>
              <a:rect l="l" t="t" r="r" b="b"/>
              <a:pathLst>
                <a:path w="1174750" h="25400">
                  <a:moveTo>
                    <a:pt x="1173909" y="25094"/>
                  </a:moveTo>
                  <a:lnTo>
                    <a:pt x="1174087" y="16729"/>
                  </a:lnTo>
                  <a:lnTo>
                    <a:pt x="1174176" y="8365"/>
                  </a:lnTo>
                  <a:lnTo>
                    <a:pt x="1174176" y="0"/>
                  </a:lnTo>
                  <a:lnTo>
                    <a:pt x="0" y="2"/>
                  </a:lnTo>
                  <a:lnTo>
                    <a:pt x="1173909" y="25094"/>
                  </a:lnTo>
                  <a:close/>
                </a:path>
              </a:pathLst>
            </a:custGeom>
            <a:ln w="1906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89098" y="2553011"/>
              <a:ext cx="6350" cy="191135"/>
            </a:xfrm>
            <a:custGeom>
              <a:avLst/>
              <a:gdLst/>
              <a:ahLst/>
              <a:cxnLst/>
              <a:rect l="l" t="t" r="r" b="b"/>
              <a:pathLst>
                <a:path w="6350" h="191135">
                  <a:moveTo>
                    <a:pt x="3054" y="-9530"/>
                  </a:moveTo>
                  <a:lnTo>
                    <a:pt x="3054" y="200045"/>
                  </a:lnTo>
                </a:path>
              </a:pathLst>
            </a:custGeom>
            <a:ln w="25170">
              <a:solidFill>
                <a:srgbClr val="C6A8F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697334" y="1445490"/>
            <a:ext cx="9311005" cy="115760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065" marR="5080" algn="ctr">
              <a:lnSpc>
                <a:spcPct val="104200"/>
              </a:lnSpc>
              <a:spcBef>
                <a:spcPts val="40"/>
              </a:spcBef>
            </a:pPr>
            <a:r>
              <a:rPr sz="1200" spc="60" dirty="0">
                <a:latin typeface="Calibri"/>
                <a:cs typeface="Calibri"/>
              </a:rPr>
              <a:t>If </a:t>
            </a:r>
            <a:r>
              <a:rPr sz="1200" spc="65" dirty="0">
                <a:latin typeface="Calibri"/>
                <a:cs typeface="Calibri"/>
              </a:rPr>
              <a:t>you </a:t>
            </a:r>
            <a:r>
              <a:rPr sz="1200" spc="25" dirty="0">
                <a:latin typeface="Calibri"/>
                <a:cs typeface="Calibri"/>
              </a:rPr>
              <a:t>or </a:t>
            </a:r>
            <a:r>
              <a:rPr sz="1200" spc="50" dirty="0">
                <a:latin typeface="Calibri"/>
                <a:cs typeface="Calibri"/>
              </a:rPr>
              <a:t>anyone </a:t>
            </a:r>
            <a:r>
              <a:rPr sz="1200" spc="30" dirty="0">
                <a:latin typeface="Calibri"/>
                <a:cs typeface="Calibri"/>
              </a:rPr>
              <a:t>in </a:t>
            </a:r>
            <a:r>
              <a:rPr sz="1200" spc="55" dirty="0">
                <a:latin typeface="Calibri"/>
                <a:cs typeface="Calibri"/>
              </a:rPr>
              <a:t>your snowmobile </a:t>
            </a:r>
            <a:r>
              <a:rPr sz="1200" spc="75" dirty="0">
                <a:latin typeface="Calibri"/>
                <a:cs typeface="Calibri"/>
              </a:rPr>
              <a:t>club </a:t>
            </a:r>
            <a:r>
              <a:rPr sz="1200" spc="40" dirty="0">
                <a:latin typeface="Calibri"/>
                <a:cs typeface="Calibri"/>
              </a:rPr>
              <a:t>have </a:t>
            </a:r>
            <a:r>
              <a:rPr sz="1200" spc="60" dirty="0">
                <a:latin typeface="Calibri"/>
                <a:cs typeface="Calibri"/>
              </a:rPr>
              <a:t>spoken </a:t>
            </a:r>
            <a:r>
              <a:rPr sz="1200" spc="50" dirty="0">
                <a:latin typeface="Calibri"/>
                <a:cs typeface="Calibri"/>
              </a:rPr>
              <a:t>to </a:t>
            </a:r>
            <a:r>
              <a:rPr sz="1200" spc="30" dirty="0">
                <a:latin typeface="Calibri"/>
                <a:cs typeface="Calibri"/>
              </a:rPr>
              <a:t>an </a:t>
            </a:r>
            <a:r>
              <a:rPr sz="1200" spc="75" dirty="0">
                <a:latin typeface="Calibri"/>
                <a:cs typeface="Calibri"/>
              </a:rPr>
              <a:t>elected </a:t>
            </a:r>
            <a:r>
              <a:rPr sz="1200" spc="25" dirty="0">
                <a:latin typeface="Calibri"/>
                <a:cs typeface="Calibri"/>
              </a:rPr>
              <a:t>or </a:t>
            </a:r>
            <a:r>
              <a:rPr sz="1200" spc="55" dirty="0">
                <a:latin typeface="Calibri"/>
                <a:cs typeface="Calibri"/>
              </a:rPr>
              <a:t>government </a:t>
            </a:r>
            <a:r>
              <a:rPr sz="1200" spc="35" dirty="0">
                <a:latin typeface="Calibri"/>
                <a:cs typeface="Calibri"/>
              </a:rPr>
              <a:t>o </a:t>
            </a:r>
            <a:r>
              <a:rPr sz="1200" spc="55" dirty="0">
                <a:latin typeface="Calibri"/>
                <a:cs typeface="Calibri"/>
              </a:rPr>
              <a:t>cial regarding your </a:t>
            </a:r>
            <a:r>
              <a:rPr sz="1200" spc="60" dirty="0">
                <a:latin typeface="Calibri"/>
                <a:cs typeface="Calibri"/>
              </a:rPr>
              <a:t>snowmobiling </a:t>
            </a:r>
            <a:r>
              <a:rPr sz="1200" spc="50" dirty="0">
                <a:latin typeface="Calibri"/>
                <a:cs typeface="Calibri"/>
              </a:rPr>
              <a:t>opportunities  </a:t>
            </a:r>
            <a:r>
              <a:rPr sz="1200" spc="35" dirty="0">
                <a:latin typeface="Calibri"/>
                <a:cs typeface="Calibri"/>
              </a:rPr>
              <a:t>and/or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experiences,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70" dirty="0">
                <a:latin typeface="Calibri"/>
                <a:cs typeface="Calibri"/>
              </a:rPr>
              <a:t>who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45" dirty="0">
                <a:latin typeface="Calibri"/>
                <a:cs typeface="Calibri"/>
              </a:rPr>
              <a:t>did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you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70" dirty="0">
                <a:latin typeface="Calibri"/>
                <a:cs typeface="Calibri"/>
              </a:rPr>
              <a:t>speak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with?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Please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indicate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20" dirty="0">
                <a:latin typeface="Calibri"/>
                <a:cs typeface="Calibri"/>
              </a:rPr>
              <a:t>all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answers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30" dirty="0">
                <a:latin typeface="Calibri"/>
                <a:cs typeface="Calibri"/>
              </a:rPr>
              <a:t>that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apply.</a:t>
            </a:r>
            <a:endParaRPr sz="12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735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294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339</a:t>
            </a:r>
            <a:r>
              <a:rPr sz="900" spc="-65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00">
              <a:latin typeface="Calibri"/>
              <a:cs typeface="Calibri"/>
            </a:endParaRPr>
          </a:p>
          <a:p>
            <a:pPr marL="4699000" marR="3566160">
              <a:lnSpc>
                <a:spcPts val="900"/>
              </a:lnSpc>
            </a:pP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Local 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elected 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o</a:t>
            </a:r>
            <a:r>
              <a:rPr sz="900" spc="229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cal  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49%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66990" y="2952740"/>
            <a:ext cx="1974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latin typeface="Calibri"/>
                <a:cs typeface="Calibri"/>
              </a:rPr>
              <a:t>1</a:t>
            </a:r>
            <a:r>
              <a:rPr sz="900" spc="65" dirty="0">
                <a:latin typeface="Calibri"/>
                <a:cs typeface="Calibri"/>
              </a:rPr>
              <a:t>4</a:t>
            </a:r>
            <a:r>
              <a:rPr sz="900" spc="70" dirty="0"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839304" y="5005465"/>
            <a:ext cx="71755" cy="177165"/>
          </a:xfrm>
          <a:custGeom>
            <a:avLst/>
            <a:gdLst/>
            <a:ahLst/>
            <a:cxnLst/>
            <a:rect l="l" t="t" r="r" b="b"/>
            <a:pathLst>
              <a:path w="71754" h="177164">
                <a:moveTo>
                  <a:pt x="71530" y="0"/>
                </a:moveTo>
                <a:lnTo>
                  <a:pt x="0" y="176682"/>
                </a:lnTo>
              </a:path>
            </a:pathLst>
          </a:custGeom>
          <a:ln w="19061">
            <a:solidFill>
              <a:srgbClr val="E3A1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750818" y="4649193"/>
            <a:ext cx="1285875" cy="675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latin typeface="Calibri"/>
                <a:cs typeface="Calibri"/>
              </a:rPr>
              <a:t>11</a:t>
            </a:r>
            <a:r>
              <a:rPr sz="900" spc="10" dirty="0">
                <a:latin typeface="Calibri"/>
                <a:cs typeface="Calibri"/>
              </a:rPr>
              <a:t>7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 marR="207645" algn="r">
              <a:lnSpc>
                <a:spcPts val="990"/>
              </a:lnSpc>
              <a:spcBef>
                <a:spcPts val="705"/>
              </a:spcBef>
            </a:pP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State 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elected 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o </a:t>
            </a:r>
            <a:r>
              <a:rPr sz="900" spc="28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cial</a:t>
            </a:r>
            <a:endParaRPr sz="900">
              <a:latin typeface="Calibri"/>
              <a:cs typeface="Calibri"/>
            </a:endParaRPr>
          </a:p>
          <a:p>
            <a:pPr marR="203200" algn="r">
              <a:lnSpc>
                <a:spcPts val="990"/>
              </a:lnSpc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40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444475" y="4346075"/>
            <a:ext cx="177800" cy="69850"/>
          </a:xfrm>
          <a:custGeom>
            <a:avLst/>
            <a:gdLst/>
            <a:ahLst/>
            <a:cxnLst/>
            <a:rect l="l" t="t" r="r" b="b"/>
            <a:pathLst>
              <a:path w="177800" h="69850">
                <a:moveTo>
                  <a:pt x="0" y="0"/>
                </a:moveTo>
                <a:lnTo>
                  <a:pt x="177437" y="69638"/>
                </a:lnTo>
              </a:path>
            </a:pathLst>
          </a:custGeom>
          <a:ln w="19061">
            <a:solidFill>
              <a:srgbClr val="FB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158522" y="4154652"/>
            <a:ext cx="1701800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30"/>
              </a:lnSpc>
              <a:spcBef>
                <a:spcPts val="100"/>
              </a:spcBef>
            </a:pPr>
            <a:r>
              <a:rPr sz="900" spc="-40" dirty="0">
                <a:latin typeface="Calibri"/>
                <a:cs typeface="Calibri"/>
              </a:rPr>
              <a:t>31</a:t>
            </a:r>
            <a:endParaRPr sz="900">
              <a:latin typeface="Calibri"/>
              <a:cs typeface="Calibri"/>
            </a:endParaRPr>
          </a:p>
          <a:p>
            <a:pPr marL="507365" marR="5080">
              <a:lnSpc>
                <a:spcPts val="900"/>
              </a:lnSpc>
              <a:spcBef>
                <a:spcPts val="3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Federal 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elected 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o 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cial  </a:t>
            </a:r>
            <a:r>
              <a:rPr sz="900" spc="-90" dirty="0">
                <a:solidFill>
                  <a:srgbClr val="9194AA"/>
                </a:solidFill>
                <a:latin typeface="Calibri"/>
                <a:cs typeface="Calibri"/>
              </a:rPr>
              <a:t>11%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6515507" y="3920116"/>
            <a:ext cx="210820" cy="50800"/>
            <a:chOff x="6515507" y="3920116"/>
            <a:chExt cx="210820" cy="50800"/>
          </a:xfrm>
        </p:grpSpPr>
        <p:sp>
          <p:nvSpPr>
            <p:cNvPr id="32" name="object 32"/>
            <p:cNvSpPr/>
            <p:nvPr/>
          </p:nvSpPr>
          <p:spPr>
            <a:xfrm>
              <a:off x="6515507" y="3945204"/>
              <a:ext cx="210185" cy="25400"/>
            </a:xfrm>
            <a:custGeom>
              <a:avLst/>
              <a:gdLst/>
              <a:ahLst/>
              <a:cxnLst/>
              <a:rect l="l" t="t" r="r" b="b"/>
              <a:pathLst>
                <a:path w="210184" h="25400">
                  <a:moveTo>
                    <a:pt x="0" y="25170"/>
                  </a:moveTo>
                  <a:lnTo>
                    <a:pt x="209576" y="25170"/>
                  </a:lnTo>
                  <a:lnTo>
                    <a:pt x="209576" y="0"/>
                  </a:lnTo>
                  <a:lnTo>
                    <a:pt x="0" y="0"/>
                  </a:lnTo>
                  <a:lnTo>
                    <a:pt x="0" y="25170"/>
                  </a:lnTo>
                  <a:close/>
                </a:path>
              </a:pathLst>
            </a:custGeom>
            <a:solidFill>
              <a:srgbClr val="FFC1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516044" y="3920116"/>
              <a:ext cx="210185" cy="21590"/>
            </a:xfrm>
            <a:custGeom>
              <a:avLst/>
              <a:gdLst/>
              <a:ahLst/>
              <a:cxnLst/>
              <a:rect l="l" t="t" r="r" b="b"/>
              <a:pathLst>
                <a:path w="210184" h="21589">
                  <a:moveTo>
                    <a:pt x="0" y="21098"/>
                  </a:moveTo>
                  <a:lnTo>
                    <a:pt x="209663" y="21098"/>
                  </a:lnTo>
                  <a:lnTo>
                    <a:pt x="209663" y="0"/>
                  </a:lnTo>
                  <a:lnTo>
                    <a:pt x="0" y="0"/>
                  </a:lnTo>
                  <a:lnTo>
                    <a:pt x="0" y="21098"/>
                  </a:lnTo>
                  <a:close/>
                </a:path>
              </a:pathLst>
            </a:custGeom>
            <a:solidFill>
              <a:srgbClr val="90D9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6725082" y="3752706"/>
            <a:ext cx="1767839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350" spc="-247" baseline="-15432" dirty="0">
                <a:solidFill>
                  <a:srgbClr val="333333"/>
                </a:solidFill>
                <a:latin typeface="Calibri"/>
                <a:cs typeface="Calibri"/>
              </a:rPr>
              <a:t>S</a:t>
            </a:r>
            <a:r>
              <a:rPr sz="900" spc="-165" dirty="0">
                <a:solidFill>
                  <a:srgbClr val="333333"/>
                </a:solidFill>
                <a:latin typeface="Calibri"/>
                <a:cs typeface="Calibri"/>
              </a:rPr>
              <a:t>L</a:t>
            </a:r>
            <a:r>
              <a:rPr sz="1350" spc="-247" baseline="-15432" dirty="0">
                <a:solidFill>
                  <a:srgbClr val="333333"/>
                </a:solidFill>
                <a:latin typeface="Calibri"/>
                <a:cs typeface="Calibri"/>
              </a:rPr>
              <a:t>t</a:t>
            </a:r>
            <a:r>
              <a:rPr sz="900" spc="-165" dirty="0">
                <a:solidFill>
                  <a:srgbClr val="333333"/>
                </a:solidFill>
                <a:latin typeface="Calibri"/>
                <a:cs typeface="Calibri"/>
              </a:rPr>
              <a:t>o</a:t>
            </a:r>
            <a:r>
              <a:rPr sz="1350" spc="-247" baseline="-15432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900" spc="-165" dirty="0">
                <a:solidFill>
                  <a:srgbClr val="333333"/>
                </a:solidFill>
                <a:latin typeface="Calibri"/>
                <a:cs typeface="Calibri"/>
              </a:rPr>
              <a:t>c</a:t>
            </a:r>
            <a:r>
              <a:rPr sz="1350" spc="-247" baseline="-15432" dirty="0">
                <a:solidFill>
                  <a:srgbClr val="333333"/>
                </a:solidFill>
                <a:latin typeface="Calibri"/>
                <a:cs typeface="Calibri"/>
              </a:rPr>
              <a:t>t</a:t>
            </a:r>
            <a:r>
              <a:rPr sz="900" spc="-165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1350" spc="-247" baseline="-15432" dirty="0">
                <a:solidFill>
                  <a:srgbClr val="333333"/>
                </a:solidFill>
                <a:latin typeface="Calibri"/>
                <a:cs typeface="Calibri"/>
              </a:rPr>
              <a:t>e</a:t>
            </a:r>
            <a:r>
              <a:rPr sz="900" spc="-165" dirty="0">
                <a:solidFill>
                  <a:srgbClr val="333333"/>
                </a:solidFill>
                <a:latin typeface="Calibri"/>
                <a:cs typeface="Calibri"/>
              </a:rPr>
              <a:t>l</a:t>
            </a:r>
            <a:r>
              <a:rPr sz="900" spc="-1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b="1" spc="25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900" b="1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350" spc="-209" baseline="-15432" dirty="0">
                <a:solidFill>
                  <a:srgbClr val="333333"/>
                </a:solidFill>
                <a:latin typeface="Calibri"/>
                <a:cs typeface="Calibri"/>
              </a:rPr>
              <a:t>f</a:t>
            </a:r>
            <a:r>
              <a:rPr sz="900" spc="-140" dirty="0">
                <a:solidFill>
                  <a:srgbClr val="333333"/>
                </a:solidFill>
                <a:latin typeface="Calibri"/>
                <a:cs typeface="Calibri"/>
              </a:rPr>
              <a:t>s</a:t>
            </a:r>
            <a:r>
              <a:rPr sz="1350" spc="-209" baseline="-15432" dirty="0">
                <a:solidFill>
                  <a:srgbClr val="333333"/>
                </a:solidFill>
                <a:latin typeface="Calibri"/>
                <a:cs typeface="Calibri"/>
              </a:rPr>
              <a:t>e</a:t>
            </a:r>
            <a:r>
              <a:rPr sz="900" spc="-140" dirty="0">
                <a:solidFill>
                  <a:srgbClr val="333333"/>
                </a:solidFill>
                <a:latin typeface="Calibri"/>
                <a:cs typeface="Calibri"/>
              </a:rPr>
              <a:t>ta</a:t>
            </a:r>
            <a:r>
              <a:rPr sz="1350" spc="-209" baseline="-15432" dirty="0">
                <a:solidFill>
                  <a:srgbClr val="333333"/>
                </a:solidFill>
                <a:latin typeface="Calibri"/>
                <a:cs typeface="Calibri"/>
              </a:rPr>
              <a:t>d</a:t>
            </a:r>
            <a:r>
              <a:rPr sz="900" spc="-140" dirty="0">
                <a:solidFill>
                  <a:srgbClr val="333333"/>
                </a:solidFill>
                <a:latin typeface="Calibri"/>
                <a:cs typeface="Calibri"/>
              </a:rPr>
              <a:t>t</a:t>
            </a:r>
            <a:r>
              <a:rPr sz="1350" spc="-209" baseline="-15432" dirty="0">
                <a:solidFill>
                  <a:srgbClr val="333333"/>
                </a:solidFill>
                <a:latin typeface="Calibri"/>
                <a:cs typeface="Calibri"/>
              </a:rPr>
              <a:t>era</a:t>
            </a:r>
            <a:r>
              <a:rPr sz="900" spc="-140" dirty="0">
                <a:solidFill>
                  <a:srgbClr val="333333"/>
                </a:solidFill>
                <a:latin typeface="Calibri"/>
                <a:cs typeface="Calibri"/>
              </a:rPr>
              <a:t>e</a:t>
            </a:r>
            <a:r>
              <a:rPr sz="1350" spc="-209" baseline="-15432" dirty="0">
                <a:solidFill>
                  <a:srgbClr val="333333"/>
                </a:solidFill>
                <a:latin typeface="Calibri"/>
                <a:cs typeface="Calibri"/>
              </a:rPr>
              <a:t>l</a:t>
            </a:r>
            <a:r>
              <a:rPr sz="900" spc="-140" dirty="0">
                <a:solidFill>
                  <a:srgbClr val="333333"/>
                </a:solidFill>
                <a:latin typeface="Calibri"/>
                <a:cs typeface="Calibri"/>
              </a:rPr>
              <a:t>l</a:t>
            </a:r>
            <a:r>
              <a:rPr sz="900" b="1" spc="-140" dirty="0">
                <a:solidFill>
                  <a:srgbClr val="333333"/>
                </a:solidFill>
                <a:latin typeface="Calibri"/>
                <a:cs typeface="Calibri"/>
              </a:rPr>
              <a:t>e</a:t>
            </a:r>
            <a:r>
              <a:rPr sz="900" spc="-140" dirty="0">
                <a:solidFill>
                  <a:srgbClr val="333333"/>
                </a:solidFill>
                <a:latin typeface="Calibri"/>
                <a:cs typeface="Calibri"/>
              </a:rPr>
              <a:t>c</a:t>
            </a:r>
            <a:r>
              <a:rPr sz="1350" spc="-209" baseline="-15432" dirty="0">
                <a:solidFill>
                  <a:srgbClr val="333333"/>
                </a:solidFill>
                <a:latin typeface="Calibri"/>
                <a:cs typeface="Calibri"/>
              </a:rPr>
              <a:t>le</a:t>
            </a:r>
            <a:r>
              <a:rPr sz="900" spc="-140" dirty="0">
                <a:solidFill>
                  <a:srgbClr val="333333"/>
                </a:solidFill>
                <a:latin typeface="Calibri"/>
                <a:cs typeface="Calibri"/>
              </a:rPr>
              <a:t>te</a:t>
            </a:r>
            <a:r>
              <a:rPr sz="1350" spc="-209" baseline="-15432" dirty="0">
                <a:solidFill>
                  <a:srgbClr val="333333"/>
                </a:solidFill>
                <a:latin typeface="Calibri"/>
                <a:cs typeface="Calibri"/>
              </a:rPr>
              <a:t>ct</a:t>
            </a:r>
            <a:r>
              <a:rPr sz="900" spc="-140" dirty="0">
                <a:solidFill>
                  <a:srgbClr val="333333"/>
                </a:solidFill>
                <a:latin typeface="Calibri"/>
                <a:cs typeface="Calibri"/>
              </a:rPr>
              <a:t>d</a:t>
            </a:r>
            <a:r>
              <a:rPr sz="1350" spc="-209" baseline="-15432" dirty="0">
                <a:solidFill>
                  <a:srgbClr val="333333"/>
                </a:solidFill>
                <a:latin typeface="Calibri"/>
                <a:cs typeface="Calibri"/>
              </a:rPr>
              <a:t>e</a:t>
            </a:r>
            <a:r>
              <a:rPr sz="900" spc="-140" dirty="0">
                <a:solidFill>
                  <a:srgbClr val="333333"/>
                </a:solidFill>
                <a:latin typeface="Calibri"/>
                <a:cs typeface="Calibri"/>
              </a:rPr>
              <a:t>o</a:t>
            </a:r>
            <a:r>
              <a:rPr sz="1350" spc="-209" baseline="-15432" dirty="0">
                <a:solidFill>
                  <a:srgbClr val="333333"/>
                </a:solidFill>
                <a:latin typeface="Calibri"/>
                <a:cs typeface="Calibri"/>
              </a:rPr>
              <a:t>d</a:t>
            </a:r>
            <a:r>
              <a:rPr sz="900" spc="-8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350" spc="67" baseline="-15432" dirty="0">
                <a:solidFill>
                  <a:srgbClr val="333333"/>
                </a:solidFill>
                <a:latin typeface="Calibri"/>
                <a:cs typeface="Calibri"/>
              </a:rPr>
              <a:t>o</a:t>
            </a:r>
            <a:r>
              <a:rPr sz="1350" spc="-300" baseline="-15432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-55" dirty="0">
                <a:solidFill>
                  <a:srgbClr val="333333"/>
                </a:solidFill>
                <a:latin typeface="Calibri"/>
                <a:cs typeface="Calibri"/>
              </a:rPr>
              <a:t>ca</a:t>
            </a:r>
            <a:r>
              <a:rPr sz="1350" spc="-82" baseline="-15432" dirty="0">
                <a:solidFill>
                  <a:srgbClr val="333333"/>
                </a:solidFill>
                <a:latin typeface="Calibri"/>
                <a:cs typeface="Calibri"/>
              </a:rPr>
              <a:t>c</a:t>
            </a:r>
            <a:r>
              <a:rPr sz="900" spc="-55" dirty="0">
                <a:solidFill>
                  <a:srgbClr val="333333"/>
                </a:solidFill>
                <a:latin typeface="Calibri"/>
                <a:cs typeface="Calibri"/>
              </a:rPr>
              <a:t>ls</a:t>
            </a:r>
            <a:r>
              <a:rPr sz="1350" spc="-82" baseline="-15432" dirty="0">
                <a:solidFill>
                  <a:srgbClr val="333333"/>
                </a:solidFill>
                <a:latin typeface="Calibri"/>
                <a:cs typeface="Calibri"/>
              </a:rPr>
              <a:t>als</a:t>
            </a:r>
            <a:endParaRPr sz="1350" baseline="-15432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751127" y="3867074"/>
            <a:ext cx="18224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65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r>
              <a:rPr sz="900" b="1" spc="45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219347" y="3842330"/>
            <a:ext cx="6604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140" dirty="0">
                <a:latin typeface="Calibri"/>
                <a:cs typeface="Calibri"/>
              </a:rPr>
              <a:t>1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38" name="object 38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2484332" y="1445490"/>
            <a:ext cx="5734685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100" dirty="0">
                <a:latin typeface="Calibri"/>
                <a:cs typeface="Calibri"/>
              </a:rPr>
              <a:t>How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would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you</a:t>
            </a:r>
            <a:r>
              <a:rPr sz="1200" spc="35" dirty="0">
                <a:latin typeface="Calibri"/>
                <a:cs typeface="Calibri"/>
              </a:rPr>
              <a:t> like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165" dirty="0">
                <a:latin typeface="Calibri"/>
                <a:cs typeface="Calibri"/>
              </a:rPr>
              <a:t>PSSA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to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70" dirty="0">
                <a:latin typeface="Calibri"/>
                <a:cs typeface="Calibri"/>
              </a:rPr>
              <a:t>communicate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with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you?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Please</a:t>
            </a:r>
            <a:r>
              <a:rPr sz="1200" spc="50" dirty="0">
                <a:latin typeface="Calibri"/>
                <a:cs typeface="Calibri"/>
              </a:rPr>
              <a:t> indicate </a:t>
            </a:r>
            <a:r>
              <a:rPr sz="1200" spc="20" dirty="0">
                <a:latin typeface="Calibri"/>
                <a:cs typeface="Calibri"/>
              </a:rPr>
              <a:t>all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30" dirty="0">
                <a:latin typeface="Calibri"/>
                <a:cs typeface="Calibri"/>
              </a:rPr>
              <a:t>that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apply.</a:t>
            </a:r>
            <a:endParaRPr sz="1200">
              <a:latin typeface="Calibri"/>
              <a:cs typeface="Calibri"/>
            </a:endParaRPr>
          </a:p>
          <a:p>
            <a:pPr marL="3810" algn="ctr">
              <a:lnSpc>
                <a:spcPct val="100000"/>
              </a:lnSpc>
              <a:spcBef>
                <a:spcPts val="735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964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Responses- 25</a:t>
            </a:r>
            <a:r>
              <a:rPr sz="900" spc="-40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50385" y="5880416"/>
            <a:ext cx="114367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004472" y="5848655"/>
            <a:ext cx="30162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E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m</a:t>
            </a:r>
            <a:r>
              <a:rPr sz="900" spc="10" dirty="0">
                <a:solidFill>
                  <a:srgbClr val="333333"/>
                </a:solidFill>
                <a:latin typeface="Calibri"/>
                <a:cs typeface="Calibri"/>
              </a:rPr>
              <a:t>ail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93633" y="5880416"/>
            <a:ext cx="114368" cy="114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547720" y="5848655"/>
            <a:ext cx="5340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Facebook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165616" y="5880416"/>
            <a:ext cx="114368" cy="1143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319703" y="5848655"/>
            <a:ext cx="75565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95" dirty="0">
                <a:solidFill>
                  <a:srgbClr val="333333"/>
                </a:solidFill>
                <a:latin typeface="Calibri"/>
                <a:cs typeface="Calibri"/>
              </a:rPr>
              <a:t>PSSA</a:t>
            </a:r>
            <a:r>
              <a:rPr sz="9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Website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166336" y="5880416"/>
            <a:ext cx="114367" cy="1143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320422" y="5848655"/>
            <a:ext cx="54927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75" dirty="0">
                <a:solidFill>
                  <a:srgbClr val="333333"/>
                </a:solidFill>
                <a:latin typeface="Calibri"/>
                <a:cs typeface="Calibri"/>
              </a:rPr>
              <a:t>USPS</a:t>
            </a:r>
            <a:r>
              <a:rPr sz="9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Mail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091199" y="2429770"/>
            <a:ext cx="2520950" cy="2652395"/>
            <a:chOff x="4091199" y="2429770"/>
            <a:chExt cx="2520950" cy="2652395"/>
          </a:xfrm>
        </p:grpSpPr>
        <p:sp>
          <p:nvSpPr>
            <p:cNvPr id="13" name="object 13"/>
            <p:cNvSpPr/>
            <p:nvPr/>
          </p:nvSpPr>
          <p:spPr>
            <a:xfrm>
              <a:off x="4301147" y="2571392"/>
              <a:ext cx="2301240" cy="1250950"/>
            </a:xfrm>
            <a:custGeom>
              <a:avLst/>
              <a:gdLst/>
              <a:ahLst/>
              <a:cxnLst/>
              <a:rect l="l" t="t" r="r" b="b"/>
              <a:pathLst>
                <a:path w="2301240" h="1250950">
                  <a:moveTo>
                    <a:pt x="2300739" y="1250401"/>
                  </a:moveTo>
                  <a:lnTo>
                    <a:pt x="1050317" y="1250401"/>
                  </a:lnTo>
                  <a:lnTo>
                    <a:pt x="0" y="571880"/>
                  </a:lnTo>
                  <a:lnTo>
                    <a:pt x="28064" y="530293"/>
                  </a:lnTo>
                  <a:lnTo>
                    <a:pt x="57774" y="489865"/>
                  </a:lnTo>
                  <a:lnTo>
                    <a:pt x="89081" y="450662"/>
                  </a:lnTo>
                  <a:lnTo>
                    <a:pt x="121936" y="412746"/>
                  </a:lnTo>
                  <a:lnTo>
                    <a:pt x="156285" y="376179"/>
                  </a:lnTo>
                  <a:lnTo>
                    <a:pt x="192074" y="341019"/>
                  </a:lnTo>
                  <a:lnTo>
                    <a:pt x="229244" y="307322"/>
                  </a:lnTo>
                  <a:lnTo>
                    <a:pt x="267736" y="275145"/>
                  </a:lnTo>
                  <a:lnTo>
                    <a:pt x="307488" y="244536"/>
                  </a:lnTo>
                  <a:lnTo>
                    <a:pt x="348436" y="215548"/>
                  </a:lnTo>
                  <a:lnTo>
                    <a:pt x="390513" y="188225"/>
                  </a:lnTo>
                  <a:lnTo>
                    <a:pt x="433653" y="162613"/>
                  </a:lnTo>
                  <a:lnTo>
                    <a:pt x="477786" y="138751"/>
                  </a:lnTo>
                  <a:lnTo>
                    <a:pt x="522840" y="116679"/>
                  </a:lnTo>
                  <a:lnTo>
                    <a:pt x="568743" y="96431"/>
                  </a:lnTo>
                  <a:lnTo>
                    <a:pt x="615422" y="78043"/>
                  </a:lnTo>
                  <a:lnTo>
                    <a:pt x="662800" y="61540"/>
                  </a:lnTo>
                  <a:lnTo>
                    <a:pt x="710803" y="46953"/>
                  </a:lnTo>
                  <a:lnTo>
                    <a:pt x="759352" y="34301"/>
                  </a:lnTo>
                  <a:lnTo>
                    <a:pt x="808370" y="23609"/>
                  </a:lnTo>
                  <a:lnTo>
                    <a:pt x="857777" y="14890"/>
                  </a:lnTo>
                  <a:lnTo>
                    <a:pt x="907494" y="8161"/>
                  </a:lnTo>
                  <a:lnTo>
                    <a:pt x="957441" y="3432"/>
                  </a:lnTo>
                  <a:lnTo>
                    <a:pt x="1007537" y="710"/>
                  </a:lnTo>
                  <a:lnTo>
                    <a:pt x="1057703" y="0"/>
                  </a:lnTo>
                  <a:lnTo>
                    <a:pt x="1082781" y="399"/>
                  </a:lnTo>
                  <a:lnTo>
                    <a:pt x="1132908" y="2708"/>
                  </a:lnTo>
                  <a:lnTo>
                    <a:pt x="1182882" y="7025"/>
                  </a:lnTo>
                  <a:lnTo>
                    <a:pt x="1232663" y="13345"/>
                  </a:lnTo>
                  <a:lnTo>
                    <a:pt x="1282131" y="21654"/>
                  </a:lnTo>
                  <a:lnTo>
                    <a:pt x="1331245" y="31944"/>
                  </a:lnTo>
                  <a:lnTo>
                    <a:pt x="1379886" y="44191"/>
                  </a:lnTo>
                  <a:lnTo>
                    <a:pt x="1428017" y="58386"/>
                  </a:lnTo>
                  <a:lnTo>
                    <a:pt x="1475521" y="74493"/>
                  </a:lnTo>
                  <a:lnTo>
                    <a:pt x="1522360" y="92500"/>
                  </a:lnTo>
                  <a:lnTo>
                    <a:pt x="1568419" y="112364"/>
                  </a:lnTo>
                  <a:lnTo>
                    <a:pt x="1613663" y="134068"/>
                  </a:lnTo>
                  <a:lnTo>
                    <a:pt x="1657982" y="157560"/>
                  </a:lnTo>
                  <a:lnTo>
                    <a:pt x="1701340" y="182821"/>
                  </a:lnTo>
                  <a:lnTo>
                    <a:pt x="1743633" y="209790"/>
                  </a:lnTo>
                  <a:lnTo>
                    <a:pt x="1784827" y="238446"/>
                  </a:lnTo>
                  <a:lnTo>
                    <a:pt x="1824822" y="268719"/>
                  </a:lnTo>
                  <a:lnTo>
                    <a:pt x="1863586" y="300585"/>
                  </a:lnTo>
                  <a:lnTo>
                    <a:pt x="1901025" y="333966"/>
                  </a:lnTo>
                  <a:lnTo>
                    <a:pt x="1937110" y="368837"/>
                  </a:lnTo>
                  <a:lnTo>
                    <a:pt x="1971753" y="405112"/>
                  </a:lnTo>
                  <a:lnTo>
                    <a:pt x="2004926" y="442764"/>
                  </a:lnTo>
                  <a:lnTo>
                    <a:pt x="2036549" y="481699"/>
                  </a:lnTo>
                  <a:lnTo>
                    <a:pt x="2066598" y="521889"/>
                  </a:lnTo>
                  <a:lnTo>
                    <a:pt x="2094999" y="563235"/>
                  </a:lnTo>
                  <a:lnTo>
                    <a:pt x="2121729" y="605703"/>
                  </a:lnTo>
                  <a:lnTo>
                    <a:pt x="2146723" y="649193"/>
                  </a:lnTo>
                  <a:lnTo>
                    <a:pt x="2169962" y="693668"/>
                  </a:lnTo>
                  <a:lnTo>
                    <a:pt x="2191390" y="739021"/>
                  </a:lnTo>
                  <a:lnTo>
                    <a:pt x="2210989" y="785215"/>
                  </a:lnTo>
                  <a:lnTo>
                    <a:pt x="2228712" y="832140"/>
                  </a:lnTo>
                  <a:lnTo>
                    <a:pt x="2244545" y="879757"/>
                  </a:lnTo>
                  <a:lnTo>
                    <a:pt x="2258450" y="927952"/>
                  </a:lnTo>
                  <a:lnTo>
                    <a:pt x="2270414" y="976685"/>
                  </a:lnTo>
                  <a:lnTo>
                    <a:pt x="2280410" y="1025839"/>
                  </a:lnTo>
                  <a:lnTo>
                    <a:pt x="2288429" y="1075375"/>
                  </a:lnTo>
                  <a:lnTo>
                    <a:pt x="2294453" y="1125172"/>
                  </a:lnTo>
                  <a:lnTo>
                    <a:pt x="2298476" y="1175191"/>
                  </a:lnTo>
                  <a:lnTo>
                    <a:pt x="2300488" y="1225311"/>
                  </a:lnTo>
                  <a:lnTo>
                    <a:pt x="2300739" y="1250401"/>
                  </a:lnTo>
                  <a:close/>
                </a:path>
              </a:pathLst>
            </a:custGeom>
            <a:solidFill>
              <a:srgbClr val="C6A8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301147" y="2571392"/>
              <a:ext cx="2301240" cy="1250950"/>
            </a:xfrm>
            <a:custGeom>
              <a:avLst/>
              <a:gdLst/>
              <a:ahLst/>
              <a:cxnLst/>
              <a:rect l="l" t="t" r="r" b="b"/>
              <a:pathLst>
                <a:path w="2301240" h="1250950">
                  <a:moveTo>
                    <a:pt x="2300739" y="1250401"/>
                  </a:moveTo>
                  <a:lnTo>
                    <a:pt x="2299734" y="1200241"/>
                  </a:lnTo>
                  <a:lnTo>
                    <a:pt x="2296715" y="1150161"/>
                  </a:lnTo>
                  <a:lnTo>
                    <a:pt x="2291691" y="1100243"/>
                  </a:lnTo>
                  <a:lnTo>
                    <a:pt x="2284668" y="1050567"/>
                  </a:lnTo>
                  <a:lnTo>
                    <a:pt x="2275659" y="1001212"/>
                  </a:lnTo>
                  <a:lnTo>
                    <a:pt x="2264676" y="952259"/>
                  </a:lnTo>
                  <a:lnTo>
                    <a:pt x="2251739" y="903785"/>
                  </a:lnTo>
                  <a:lnTo>
                    <a:pt x="2236867" y="855869"/>
                  </a:lnTo>
                  <a:lnTo>
                    <a:pt x="2220086" y="808589"/>
                  </a:lnTo>
                  <a:lnTo>
                    <a:pt x="2201421" y="762020"/>
                  </a:lnTo>
                  <a:lnTo>
                    <a:pt x="2180904" y="716237"/>
                  </a:lnTo>
                  <a:lnTo>
                    <a:pt x="2158565" y="671314"/>
                  </a:lnTo>
                  <a:lnTo>
                    <a:pt x="2134444" y="627323"/>
                  </a:lnTo>
                  <a:lnTo>
                    <a:pt x="2108577" y="584335"/>
                  </a:lnTo>
                  <a:lnTo>
                    <a:pt x="2081006" y="542419"/>
                  </a:lnTo>
                  <a:lnTo>
                    <a:pt x="2051775" y="501643"/>
                  </a:lnTo>
                  <a:lnTo>
                    <a:pt x="2020933" y="462073"/>
                  </a:lnTo>
                  <a:lnTo>
                    <a:pt x="1988529" y="423772"/>
                  </a:lnTo>
                  <a:lnTo>
                    <a:pt x="1954614" y="386801"/>
                  </a:lnTo>
                  <a:lnTo>
                    <a:pt x="1919242" y="351221"/>
                  </a:lnTo>
                  <a:lnTo>
                    <a:pt x="1882473" y="317088"/>
                  </a:lnTo>
                  <a:lnTo>
                    <a:pt x="1844364" y="284458"/>
                  </a:lnTo>
                  <a:lnTo>
                    <a:pt x="1804976" y="253382"/>
                  </a:lnTo>
                  <a:lnTo>
                    <a:pt x="1764374" y="223912"/>
                  </a:lnTo>
                  <a:lnTo>
                    <a:pt x="1722622" y="196094"/>
                  </a:lnTo>
                  <a:lnTo>
                    <a:pt x="1679787" y="169973"/>
                  </a:lnTo>
                  <a:lnTo>
                    <a:pt x="1635940" y="145592"/>
                  </a:lnTo>
                  <a:lnTo>
                    <a:pt x="1591150" y="122989"/>
                  </a:lnTo>
                  <a:lnTo>
                    <a:pt x="1545489" y="102201"/>
                  </a:lnTo>
                  <a:lnTo>
                    <a:pt x="1499031" y="83262"/>
                  </a:lnTo>
                  <a:lnTo>
                    <a:pt x="1451850" y="66201"/>
                  </a:lnTo>
                  <a:lnTo>
                    <a:pt x="1404023" y="51047"/>
                  </a:lnTo>
                  <a:lnTo>
                    <a:pt x="1355627" y="37823"/>
                  </a:lnTo>
                  <a:lnTo>
                    <a:pt x="1306739" y="26553"/>
                  </a:lnTo>
                  <a:lnTo>
                    <a:pt x="1257439" y="17251"/>
                  </a:lnTo>
                  <a:lnTo>
                    <a:pt x="1207804" y="9935"/>
                  </a:lnTo>
                  <a:lnTo>
                    <a:pt x="1157917" y="4616"/>
                  </a:lnTo>
                  <a:lnTo>
                    <a:pt x="1107856" y="1303"/>
                  </a:lnTo>
                  <a:lnTo>
                    <a:pt x="1057703" y="0"/>
                  </a:lnTo>
                  <a:lnTo>
                    <a:pt x="1032622" y="103"/>
                  </a:lnTo>
                  <a:lnTo>
                    <a:pt x="982471" y="1820"/>
                  </a:lnTo>
                  <a:lnTo>
                    <a:pt x="932449" y="5546"/>
                  </a:lnTo>
                  <a:lnTo>
                    <a:pt x="882597" y="11277"/>
                  </a:lnTo>
                  <a:lnTo>
                    <a:pt x="833035" y="19001"/>
                  </a:lnTo>
                  <a:lnTo>
                    <a:pt x="783802" y="28710"/>
                  </a:lnTo>
                  <a:lnTo>
                    <a:pt x="735019" y="40382"/>
                  </a:lnTo>
                  <a:lnTo>
                    <a:pt x="686724" y="54007"/>
                  </a:lnTo>
                  <a:lnTo>
                    <a:pt x="639033" y="69552"/>
                  </a:lnTo>
                  <a:lnTo>
                    <a:pt x="591985" y="87005"/>
                  </a:lnTo>
                  <a:lnTo>
                    <a:pt x="545695" y="106323"/>
                  </a:lnTo>
                  <a:lnTo>
                    <a:pt x="500198" y="127491"/>
                  </a:lnTo>
                  <a:lnTo>
                    <a:pt x="455604" y="150458"/>
                  </a:lnTo>
                  <a:lnTo>
                    <a:pt x="411950" y="175205"/>
                  </a:lnTo>
                  <a:lnTo>
                    <a:pt x="369342" y="201673"/>
                  </a:lnTo>
                  <a:lnTo>
                    <a:pt x="327812" y="229840"/>
                  </a:lnTo>
                  <a:lnTo>
                    <a:pt x="287462" y="259638"/>
                  </a:lnTo>
                  <a:lnTo>
                    <a:pt x="248325" y="291044"/>
                  </a:lnTo>
                  <a:lnTo>
                    <a:pt x="210494" y="323981"/>
                  </a:lnTo>
                  <a:lnTo>
                    <a:pt x="174000" y="358423"/>
                  </a:lnTo>
                  <a:lnTo>
                    <a:pt x="138930" y="394286"/>
                  </a:lnTo>
                  <a:lnTo>
                    <a:pt x="105315" y="431543"/>
                  </a:lnTo>
                  <a:lnTo>
                    <a:pt x="73234" y="470103"/>
                  </a:lnTo>
                  <a:lnTo>
                    <a:pt x="42713" y="509934"/>
                  </a:lnTo>
                  <a:lnTo>
                    <a:pt x="13826" y="550942"/>
                  </a:lnTo>
                  <a:lnTo>
                    <a:pt x="0" y="571880"/>
                  </a:lnTo>
                  <a:lnTo>
                    <a:pt x="1050317" y="1250401"/>
                  </a:lnTo>
                  <a:lnTo>
                    <a:pt x="2300739" y="1250401"/>
                  </a:lnTo>
                  <a:close/>
                </a:path>
              </a:pathLst>
            </a:custGeom>
            <a:ln w="1906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101042" y="3143273"/>
              <a:ext cx="1250950" cy="1746250"/>
            </a:xfrm>
            <a:custGeom>
              <a:avLst/>
              <a:gdLst/>
              <a:ahLst/>
              <a:cxnLst/>
              <a:rect l="l" t="t" r="r" b="b"/>
              <a:pathLst>
                <a:path w="1250950" h="1746250">
                  <a:moveTo>
                    <a:pt x="599512" y="1746168"/>
                  </a:moveTo>
                  <a:lnTo>
                    <a:pt x="560020" y="1721065"/>
                  </a:lnTo>
                  <a:lnTo>
                    <a:pt x="521492" y="1694501"/>
                  </a:lnTo>
                  <a:lnTo>
                    <a:pt x="483986" y="1666514"/>
                  </a:lnTo>
                  <a:lnTo>
                    <a:pt x="447555" y="1637144"/>
                  </a:lnTo>
                  <a:lnTo>
                    <a:pt x="412249" y="1606433"/>
                  </a:lnTo>
                  <a:lnTo>
                    <a:pt x="378114" y="1574419"/>
                  </a:lnTo>
                  <a:lnTo>
                    <a:pt x="345202" y="1541151"/>
                  </a:lnTo>
                  <a:lnTo>
                    <a:pt x="313559" y="1506677"/>
                  </a:lnTo>
                  <a:lnTo>
                    <a:pt x="283228" y="1471042"/>
                  </a:lnTo>
                  <a:lnTo>
                    <a:pt x="254250" y="1434296"/>
                  </a:lnTo>
                  <a:lnTo>
                    <a:pt x="226667" y="1396491"/>
                  </a:lnTo>
                  <a:lnTo>
                    <a:pt x="200520" y="1357683"/>
                  </a:lnTo>
                  <a:lnTo>
                    <a:pt x="175843" y="1317923"/>
                  </a:lnTo>
                  <a:lnTo>
                    <a:pt x="152670" y="1277266"/>
                  </a:lnTo>
                  <a:lnTo>
                    <a:pt x="131034" y="1235770"/>
                  </a:lnTo>
                  <a:lnTo>
                    <a:pt x="110968" y="1193495"/>
                  </a:lnTo>
                  <a:lnTo>
                    <a:pt x="92496" y="1150500"/>
                  </a:lnTo>
                  <a:lnTo>
                    <a:pt x="75646" y="1106841"/>
                  </a:lnTo>
                  <a:lnTo>
                    <a:pt x="60442" y="1062583"/>
                  </a:lnTo>
                  <a:lnTo>
                    <a:pt x="46904" y="1017788"/>
                  </a:lnTo>
                  <a:lnTo>
                    <a:pt x="35053" y="972519"/>
                  </a:lnTo>
                  <a:lnTo>
                    <a:pt x="24903" y="926835"/>
                  </a:lnTo>
                  <a:lnTo>
                    <a:pt x="16470" y="880804"/>
                  </a:lnTo>
                  <a:lnTo>
                    <a:pt x="9765" y="834492"/>
                  </a:lnTo>
                  <a:lnTo>
                    <a:pt x="4798" y="787961"/>
                  </a:lnTo>
                  <a:lnTo>
                    <a:pt x="1575" y="741274"/>
                  </a:lnTo>
                  <a:lnTo>
                    <a:pt x="102" y="694500"/>
                  </a:lnTo>
                  <a:lnTo>
                    <a:pt x="0" y="678902"/>
                  </a:lnTo>
                  <a:lnTo>
                    <a:pt x="92" y="663304"/>
                  </a:lnTo>
                  <a:lnTo>
                    <a:pt x="1537" y="616529"/>
                  </a:lnTo>
                  <a:lnTo>
                    <a:pt x="4731" y="569840"/>
                  </a:lnTo>
                  <a:lnTo>
                    <a:pt x="9670" y="523307"/>
                  </a:lnTo>
                  <a:lnTo>
                    <a:pt x="16347" y="476990"/>
                  </a:lnTo>
                  <a:lnTo>
                    <a:pt x="24752" y="430954"/>
                  </a:lnTo>
                  <a:lnTo>
                    <a:pt x="34874" y="385264"/>
                  </a:lnTo>
                  <a:lnTo>
                    <a:pt x="46698" y="339987"/>
                  </a:lnTo>
                  <a:lnTo>
                    <a:pt x="60207" y="295185"/>
                  </a:lnTo>
                  <a:lnTo>
                    <a:pt x="75385" y="250917"/>
                  </a:lnTo>
                  <a:lnTo>
                    <a:pt x="92208" y="207248"/>
                  </a:lnTo>
                  <a:lnTo>
                    <a:pt x="110652" y="164241"/>
                  </a:lnTo>
                  <a:lnTo>
                    <a:pt x="130693" y="121955"/>
                  </a:lnTo>
                  <a:lnTo>
                    <a:pt x="152304" y="80445"/>
                  </a:lnTo>
                  <a:lnTo>
                    <a:pt x="175452" y="39774"/>
                  </a:lnTo>
                  <a:lnTo>
                    <a:pt x="200105" y="0"/>
                  </a:lnTo>
                  <a:lnTo>
                    <a:pt x="1250422" y="678520"/>
                  </a:lnTo>
                  <a:lnTo>
                    <a:pt x="599512" y="1746168"/>
                  </a:lnTo>
                  <a:close/>
                </a:path>
              </a:pathLst>
            </a:custGeom>
            <a:solidFill>
              <a:srgbClr val="E3A1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101042" y="3143273"/>
              <a:ext cx="1250950" cy="1746250"/>
            </a:xfrm>
            <a:custGeom>
              <a:avLst/>
              <a:gdLst/>
              <a:ahLst/>
              <a:cxnLst/>
              <a:rect l="l" t="t" r="r" b="b"/>
              <a:pathLst>
                <a:path w="1250950" h="1746250">
                  <a:moveTo>
                    <a:pt x="200105" y="0"/>
                  </a:moveTo>
                  <a:lnTo>
                    <a:pt x="175452" y="39774"/>
                  </a:lnTo>
                  <a:lnTo>
                    <a:pt x="152304" y="80445"/>
                  </a:lnTo>
                  <a:lnTo>
                    <a:pt x="130693" y="121955"/>
                  </a:lnTo>
                  <a:lnTo>
                    <a:pt x="110652" y="164241"/>
                  </a:lnTo>
                  <a:lnTo>
                    <a:pt x="92208" y="207248"/>
                  </a:lnTo>
                  <a:lnTo>
                    <a:pt x="75385" y="250917"/>
                  </a:lnTo>
                  <a:lnTo>
                    <a:pt x="60207" y="295185"/>
                  </a:lnTo>
                  <a:lnTo>
                    <a:pt x="46698" y="339987"/>
                  </a:lnTo>
                  <a:lnTo>
                    <a:pt x="34874" y="385264"/>
                  </a:lnTo>
                  <a:lnTo>
                    <a:pt x="24752" y="430954"/>
                  </a:lnTo>
                  <a:lnTo>
                    <a:pt x="16347" y="476990"/>
                  </a:lnTo>
                  <a:lnTo>
                    <a:pt x="9670" y="523307"/>
                  </a:lnTo>
                  <a:lnTo>
                    <a:pt x="4731" y="569840"/>
                  </a:lnTo>
                  <a:lnTo>
                    <a:pt x="1537" y="616529"/>
                  </a:lnTo>
                  <a:lnTo>
                    <a:pt x="92" y="663304"/>
                  </a:lnTo>
                  <a:lnTo>
                    <a:pt x="0" y="678902"/>
                  </a:lnTo>
                  <a:lnTo>
                    <a:pt x="102" y="694500"/>
                  </a:lnTo>
                  <a:lnTo>
                    <a:pt x="1575" y="741274"/>
                  </a:lnTo>
                  <a:lnTo>
                    <a:pt x="4798" y="787961"/>
                  </a:lnTo>
                  <a:lnTo>
                    <a:pt x="9765" y="834492"/>
                  </a:lnTo>
                  <a:lnTo>
                    <a:pt x="16470" y="880804"/>
                  </a:lnTo>
                  <a:lnTo>
                    <a:pt x="24903" y="926835"/>
                  </a:lnTo>
                  <a:lnTo>
                    <a:pt x="35053" y="972519"/>
                  </a:lnTo>
                  <a:lnTo>
                    <a:pt x="46904" y="1017788"/>
                  </a:lnTo>
                  <a:lnTo>
                    <a:pt x="60442" y="1062583"/>
                  </a:lnTo>
                  <a:lnTo>
                    <a:pt x="75646" y="1106841"/>
                  </a:lnTo>
                  <a:lnTo>
                    <a:pt x="92496" y="1150500"/>
                  </a:lnTo>
                  <a:lnTo>
                    <a:pt x="110968" y="1193495"/>
                  </a:lnTo>
                  <a:lnTo>
                    <a:pt x="131034" y="1235770"/>
                  </a:lnTo>
                  <a:lnTo>
                    <a:pt x="152670" y="1277266"/>
                  </a:lnTo>
                  <a:lnTo>
                    <a:pt x="175843" y="1317923"/>
                  </a:lnTo>
                  <a:lnTo>
                    <a:pt x="200520" y="1357683"/>
                  </a:lnTo>
                  <a:lnTo>
                    <a:pt x="226667" y="1396491"/>
                  </a:lnTo>
                  <a:lnTo>
                    <a:pt x="254250" y="1434296"/>
                  </a:lnTo>
                  <a:lnTo>
                    <a:pt x="283228" y="1471042"/>
                  </a:lnTo>
                  <a:lnTo>
                    <a:pt x="313559" y="1506677"/>
                  </a:lnTo>
                  <a:lnTo>
                    <a:pt x="345202" y="1541151"/>
                  </a:lnTo>
                  <a:lnTo>
                    <a:pt x="378114" y="1574419"/>
                  </a:lnTo>
                  <a:lnTo>
                    <a:pt x="412249" y="1606433"/>
                  </a:lnTo>
                  <a:lnTo>
                    <a:pt x="447555" y="1637144"/>
                  </a:lnTo>
                  <a:lnTo>
                    <a:pt x="483986" y="1666514"/>
                  </a:lnTo>
                  <a:lnTo>
                    <a:pt x="521492" y="1694501"/>
                  </a:lnTo>
                  <a:lnTo>
                    <a:pt x="560020" y="1721065"/>
                  </a:lnTo>
                  <a:lnTo>
                    <a:pt x="599512" y="1746168"/>
                  </a:lnTo>
                  <a:lnTo>
                    <a:pt x="1250422" y="678520"/>
                  </a:lnTo>
                  <a:lnTo>
                    <a:pt x="200105" y="0"/>
                  </a:lnTo>
                  <a:close/>
                </a:path>
              </a:pathLst>
            </a:custGeom>
            <a:ln w="1906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700554" y="3821793"/>
              <a:ext cx="1544320" cy="1250950"/>
            </a:xfrm>
            <a:custGeom>
              <a:avLst/>
              <a:gdLst/>
              <a:ahLst/>
              <a:cxnLst/>
              <a:rect l="l" t="t" r="r" b="b"/>
              <a:pathLst>
                <a:path w="1544320" h="1250950">
                  <a:moveTo>
                    <a:pt x="648363" y="1250420"/>
                  </a:moveTo>
                  <a:lnTo>
                    <a:pt x="595914" y="1249212"/>
                  </a:lnTo>
                  <a:lnTo>
                    <a:pt x="543563" y="1245806"/>
                  </a:lnTo>
                  <a:lnTo>
                    <a:pt x="491401" y="1240207"/>
                  </a:lnTo>
                  <a:lnTo>
                    <a:pt x="439519" y="1232425"/>
                  </a:lnTo>
                  <a:lnTo>
                    <a:pt x="388010" y="1222472"/>
                  </a:lnTo>
                  <a:lnTo>
                    <a:pt x="336963" y="1210369"/>
                  </a:lnTo>
                  <a:lnTo>
                    <a:pt x="286469" y="1196135"/>
                  </a:lnTo>
                  <a:lnTo>
                    <a:pt x="236617" y="1179795"/>
                  </a:lnTo>
                  <a:lnTo>
                    <a:pt x="187493" y="1161379"/>
                  </a:lnTo>
                  <a:lnTo>
                    <a:pt x="139186" y="1140918"/>
                  </a:lnTo>
                  <a:lnTo>
                    <a:pt x="91779" y="1118449"/>
                  </a:lnTo>
                  <a:lnTo>
                    <a:pt x="45356" y="1094012"/>
                  </a:lnTo>
                  <a:lnTo>
                    <a:pt x="0" y="1067648"/>
                  </a:lnTo>
                  <a:lnTo>
                    <a:pt x="650910" y="0"/>
                  </a:lnTo>
                  <a:lnTo>
                    <a:pt x="1543694" y="875495"/>
                  </a:lnTo>
                  <a:lnTo>
                    <a:pt x="1525128" y="894035"/>
                  </a:lnTo>
                  <a:lnTo>
                    <a:pt x="1486866" y="929911"/>
                  </a:lnTo>
                  <a:lnTo>
                    <a:pt x="1447115" y="964165"/>
                  </a:lnTo>
                  <a:lnTo>
                    <a:pt x="1405980" y="996707"/>
                  </a:lnTo>
                  <a:lnTo>
                    <a:pt x="1363498" y="1027509"/>
                  </a:lnTo>
                  <a:lnTo>
                    <a:pt x="1319781" y="1056489"/>
                  </a:lnTo>
                  <a:lnTo>
                    <a:pt x="1274866" y="1083621"/>
                  </a:lnTo>
                  <a:lnTo>
                    <a:pt x="1228874" y="1108835"/>
                  </a:lnTo>
                  <a:lnTo>
                    <a:pt x="1181843" y="1132107"/>
                  </a:lnTo>
                  <a:lnTo>
                    <a:pt x="1133898" y="1153377"/>
                  </a:lnTo>
                  <a:lnTo>
                    <a:pt x="1085082" y="1172625"/>
                  </a:lnTo>
                  <a:lnTo>
                    <a:pt x="1035523" y="1189801"/>
                  </a:lnTo>
                  <a:lnTo>
                    <a:pt x="985266" y="1204890"/>
                  </a:lnTo>
                  <a:lnTo>
                    <a:pt x="934443" y="1217853"/>
                  </a:lnTo>
                  <a:lnTo>
                    <a:pt x="883097" y="1228676"/>
                  </a:lnTo>
                  <a:lnTo>
                    <a:pt x="831366" y="1237332"/>
                  </a:lnTo>
                  <a:lnTo>
                    <a:pt x="779295" y="1243814"/>
                  </a:lnTo>
                  <a:lnTo>
                    <a:pt x="727020" y="1248104"/>
                  </a:lnTo>
                  <a:lnTo>
                    <a:pt x="674588" y="1250198"/>
                  </a:lnTo>
                  <a:lnTo>
                    <a:pt x="648363" y="1250420"/>
                  </a:lnTo>
                  <a:close/>
                </a:path>
              </a:pathLst>
            </a:custGeom>
            <a:solidFill>
              <a:srgbClr val="FBA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700554" y="3821793"/>
              <a:ext cx="1544320" cy="1250950"/>
            </a:xfrm>
            <a:custGeom>
              <a:avLst/>
              <a:gdLst/>
              <a:ahLst/>
              <a:cxnLst/>
              <a:rect l="l" t="t" r="r" b="b"/>
              <a:pathLst>
                <a:path w="1544320" h="1250950">
                  <a:moveTo>
                    <a:pt x="0" y="1067648"/>
                  </a:moveTo>
                  <a:lnTo>
                    <a:pt x="45356" y="1094012"/>
                  </a:lnTo>
                  <a:lnTo>
                    <a:pt x="91779" y="1118449"/>
                  </a:lnTo>
                  <a:lnTo>
                    <a:pt x="139186" y="1140918"/>
                  </a:lnTo>
                  <a:lnTo>
                    <a:pt x="187493" y="1161379"/>
                  </a:lnTo>
                  <a:lnTo>
                    <a:pt x="236617" y="1179795"/>
                  </a:lnTo>
                  <a:lnTo>
                    <a:pt x="286469" y="1196135"/>
                  </a:lnTo>
                  <a:lnTo>
                    <a:pt x="336963" y="1210369"/>
                  </a:lnTo>
                  <a:lnTo>
                    <a:pt x="388010" y="1222472"/>
                  </a:lnTo>
                  <a:lnTo>
                    <a:pt x="439519" y="1232425"/>
                  </a:lnTo>
                  <a:lnTo>
                    <a:pt x="491401" y="1240207"/>
                  </a:lnTo>
                  <a:lnTo>
                    <a:pt x="543563" y="1245806"/>
                  </a:lnTo>
                  <a:lnTo>
                    <a:pt x="595914" y="1249212"/>
                  </a:lnTo>
                  <a:lnTo>
                    <a:pt x="648363" y="1250420"/>
                  </a:lnTo>
                  <a:lnTo>
                    <a:pt x="674588" y="1250198"/>
                  </a:lnTo>
                  <a:lnTo>
                    <a:pt x="727020" y="1248104"/>
                  </a:lnTo>
                  <a:lnTo>
                    <a:pt x="779295" y="1243814"/>
                  </a:lnTo>
                  <a:lnTo>
                    <a:pt x="831366" y="1237332"/>
                  </a:lnTo>
                  <a:lnTo>
                    <a:pt x="883097" y="1228676"/>
                  </a:lnTo>
                  <a:lnTo>
                    <a:pt x="934443" y="1217853"/>
                  </a:lnTo>
                  <a:lnTo>
                    <a:pt x="985266" y="1204890"/>
                  </a:lnTo>
                  <a:lnTo>
                    <a:pt x="1035523" y="1189801"/>
                  </a:lnTo>
                  <a:lnTo>
                    <a:pt x="1085082" y="1172625"/>
                  </a:lnTo>
                  <a:lnTo>
                    <a:pt x="1133898" y="1153377"/>
                  </a:lnTo>
                  <a:lnTo>
                    <a:pt x="1181843" y="1132107"/>
                  </a:lnTo>
                  <a:lnTo>
                    <a:pt x="1228874" y="1108835"/>
                  </a:lnTo>
                  <a:lnTo>
                    <a:pt x="1274866" y="1083621"/>
                  </a:lnTo>
                  <a:lnTo>
                    <a:pt x="1319781" y="1056489"/>
                  </a:lnTo>
                  <a:lnTo>
                    <a:pt x="1363498" y="1027509"/>
                  </a:lnTo>
                  <a:lnTo>
                    <a:pt x="1405980" y="996707"/>
                  </a:lnTo>
                  <a:lnTo>
                    <a:pt x="1447115" y="964165"/>
                  </a:lnTo>
                  <a:lnTo>
                    <a:pt x="1486866" y="929911"/>
                  </a:lnTo>
                  <a:lnTo>
                    <a:pt x="1525128" y="894035"/>
                  </a:lnTo>
                  <a:lnTo>
                    <a:pt x="1543694" y="875495"/>
                  </a:lnTo>
                  <a:lnTo>
                    <a:pt x="650910" y="0"/>
                  </a:lnTo>
                  <a:lnTo>
                    <a:pt x="0" y="1067648"/>
                  </a:lnTo>
                  <a:close/>
                </a:path>
              </a:pathLst>
            </a:custGeom>
            <a:ln w="1906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351464" y="3821793"/>
              <a:ext cx="1250950" cy="875665"/>
            </a:xfrm>
            <a:custGeom>
              <a:avLst/>
              <a:gdLst/>
              <a:ahLst/>
              <a:cxnLst/>
              <a:rect l="l" t="t" r="r" b="b"/>
              <a:pathLst>
                <a:path w="1250950" h="875664">
                  <a:moveTo>
                    <a:pt x="892784" y="875496"/>
                  </a:moveTo>
                  <a:lnTo>
                    <a:pt x="0" y="0"/>
                  </a:lnTo>
                  <a:lnTo>
                    <a:pt x="1250422" y="0"/>
                  </a:lnTo>
                  <a:lnTo>
                    <a:pt x="1250055" y="30313"/>
                  </a:lnTo>
                  <a:lnTo>
                    <a:pt x="1247119" y="90834"/>
                  </a:lnTo>
                  <a:lnTo>
                    <a:pt x="1241250" y="151178"/>
                  </a:lnTo>
                  <a:lnTo>
                    <a:pt x="1232469" y="211130"/>
                  </a:lnTo>
                  <a:lnTo>
                    <a:pt x="1220786" y="270622"/>
                  </a:lnTo>
                  <a:lnTo>
                    <a:pt x="1206243" y="329443"/>
                  </a:lnTo>
                  <a:lnTo>
                    <a:pt x="1188857" y="387524"/>
                  </a:lnTo>
                  <a:lnTo>
                    <a:pt x="1168688" y="444661"/>
                  </a:lnTo>
                  <a:lnTo>
                    <a:pt x="1145760" y="500786"/>
                  </a:lnTo>
                  <a:lnTo>
                    <a:pt x="1120155" y="555703"/>
                  </a:lnTo>
                  <a:lnTo>
                    <a:pt x="1091903" y="609345"/>
                  </a:lnTo>
                  <a:lnTo>
                    <a:pt x="1061103" y="661525"/>
                  </a:lnTo>
                  <a:lnTo>
                    <a:pt x="1027790" y="712181"/>
                  </a:lnTo>
                  <a:lnTo>
                    <a:pt x="992084" y="761135"/>
                  </a:lnTo>
                  <a:lnTo>
                    <a:pt x="954024" y="808328"/>
                  </a:lnTo>
                  <a:lnTo>
                    <a:pt x="913746" y="853595"/>
                  </a:lnTo>
                  <a:lnTo>
                    <a:pt x="892784" y="875496"/>
                  </a:lnTo>
                  <a:close/>
                </a:path>
              </a:pathLst>
            </a:custGeom>
            <a:solidFill>
              <a:srgbClr val="FFC1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351464" y="3821793"/>
              <a:ext cx="1250950" cy="875665"/>
            </a:xfrm>
            <a:custGeom>
              <a:avLst/>
              <a:gdLst/>
              <a:ahLst/>
              <a:cxnLst/>
              <a:rect l="l" t="t" r="r" b="b"/>
              <a:pathLst>
                <a:path w="1250950" h="875664">
                  <a:moveTo>
                    <a:pt x="892784" y="875496"/>
                  </a:moveTo>
                  <a:lnTo>
                    <a:pt x="934160" y="831206"/>
                  </a:lnTo>
                  <a:lnTo>
                    <a:pt x="973340" y="784962"/>
                  </a:lnTo>
                  <a:lnTo>
                    <a:pt x="1010234" y="736875"/>
                  </a:lnTo>
                  <a:lnTo>
                    <a:pt x="1044753" y="687055"/>
                  </a:lnTo>
                  <a:lnTo>
                    <a:pt x="1076819" y="635622"/>
                  </a:lnTo>
                  <a:lnTo>
                    <a:pt x="1106354" y="582695"/>
                  </a:lnTo>
                  <a:lnTo>
                    <a:pt x="1133291" y="528400"/>
                  </a:lnTo>
                  <a:lnTo>
                    <a:pt x="1157564" y="472862"/>
                  </a:lnTo>
                  <a:lnTo>
                    <a:pt x="1179119" y="416215"/>
                  </a:lnTo>
                  <a:lnTo>
                    <a:pt x="1197902" y="358589"/>
                  </a:lnTo>
                  <a:lnTo>
                    <a:pt x="1213871" y="300120"/>
                  </a:lnTo>
                  <a:lnTo>
                    <a:pt x="1226988" y="240947"/>
                  </a:lnTo>
                  <a:lnTo>
                    <a:pt x="1237223" y="181207"/>
                  </a:lnTo>
                  <a:lnTo>
                    <a:pt x="1244550" y="121042"/>
                  </a:lnTo>
                  <a:lnTo>
                    <a:pt x="1248954" y="60592"/>
                  </a:lnTo>
                  <a:lnTo>
                    <a:pt x="1250422" y="0"/>
                  </a:lnTo>
                  <a:lnTo>
                    <a:pt x="0" y="0"/>
                  </a:lnTo>
                  <a:lnTo>
                    <a:pt x="892784" y="875496"/>
                  </a:lnTo>
                  <a:close/>
                </a:path>
              </a:pathLst>
            </a:custGeom>
            <a:ln w="1906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705171" y="2439612"/>
              <a:ext cx="53975" cy="182880"/>
            </a:xfrm>
            <a:custGeom>
              <a:avLst/>
              <a:gdLst/>
              <a:ahLst/>
              <a:cxnLst/>
              <a:rect l="l" t="t" r="r" b="b"/>
              <a:pathLst>
                <a:path w="53975" h="182880">
                  <a:moveTo>
                    <a:pt x="0" y="182828"/>
                  </a:moveTo>
                  <a:lnTo>
                    <a:pt x="53918" y="0"/>
                  </a:lnTo>
                </a:path>
              </a:pathLst>
            </a:custGeom>
            <a:ln w="19061">
              <a:solidFill>
                <a:srgbClr val="C6A8F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5759869" y="2214419"/>
            <a:ext cx="301625" cy="27749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280"/>
              </a:spcBef>
            </a:pP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E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m</a:t>
            </a:r>
            <a:r>
              <a:rPr sz="900" spc="10" dirty="0">
                <a:solidFill>
                  <a:srgbClr val="333333"/>
                </a:solidFill>
                <a:latin typeface="Calibri"/>
                <a:cs typeface="Calibri"/>
              </a:rPr>
              <a:t>ail  </a:t>
            </a:r>
            <a:r>
              <a:rPr sz="900" spc="-10" dirty="0">
                <a:solidFill>
                  <a:srgbClr val="9194AA"/>
                </a:solidFill>
                <a:latin typeface="Calibri"/>
                <a:cs typeface="Calibri"/>
              </a:rPr>
              <a:t>41%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04044" y="2838099"/>
            <a:ext cx="2266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0" dirty="0">
                <a:latin typeface="Calibri"/>
                <a:cs typeface="Calibri"/>
              </a:rPr>
              <a:t>3</a:t>
            </a:r>
            <a:r>
              <a:rPr sz="900" spc="65" dirty="0">
                <a:latin typeface="Calibri"/>
                <a:cs typeface="Calibri"/>
              </a:rPr>
              <a:t>9</a:t>
            </a:r>
            <a:r>
              <a:rPr sz="900" spc="70" dirty="0"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3936865" y="4090764"/>
            <a:ext cx="1602740" cy="1170940"/>
            <a:chOff x="3936865" y="4090764"/>
            <a:chExt cx="1602740" cy="1170940"/>
          </a:xfrm>
        </p:grpSpPr>
        <p:sp>
          <p:nvSpPr>
            <p:cNvPr id="25" name="object 25"/>
            <p:cNvSpPr/>
            <p:nvPr/>
          </p:nvSpPr>
          <p:spPr>
            <a:xfrm>
              <a:off x="3946708" y="4100606"/>
              <a:ext cx="186055" cy="42545"/>
            </a:xfrm>
            <a:custGeom>
              <a:avLst/>
              <a:gdLst/>
              <a:ahLst/>
              <a:cxnLst/>
              <a:rect l="l" t="t" r="r" b="b"/>
              <a:pathLst>
                <a:path w="186054" h="42545">
                  <a:moveTo>
                    <a:pt x="185814" y="0"/>
                  </a:moveTo>
                  <a:lnTo>
                    <a:pt x="0" y="42501"/>
                  </a:lnTo>
                </a:path>
              </a:pathLst>
            </a:custGeom>
            <a:ln w="19061">
              <a:solidFill>
                <a:srgbClr val="E3A1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505919" y="5062640"/>
              <a:ext cx="24130" cy="189230"/>
            </a:xfrm>
            <a:custGeom>
              <a:avLst/>
              <a:gdLst/>
              <a:ahLst/>
              <a:cxnLst/>
              <a:rect l="l" t="t" r="r" b="b"/>
              <a:pathLst>
                <a:path w="24129" h="189229">
                  <a:moveTo>
                    <a:pt x="0" y="0"/>
                  </a:moveTo>
                  <a:lnTo>
                    <a:pt x="23545" y="189153"/>
                  </a:lnTo>
                </a:path>
              </a:pathLst>
            </a:custGeom>
            <a:ln w="19061">
              <a:solidFill>
                <a:srgbClr val="FBA2A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3382429" y="3974247"/>
            <a:ext cx="534670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r">
              <a:lnSpc>
                <a:spcPts val="990"/>
              </a:lnSpc>
              <a:spcBef>
                <a:spcPts val="100"/>
              </a:spcBef>
            </a:pPr>
            <a:r>
              <a:rPr sz="900" spc="110" dirty="0">
                <a:solidFill>
                  <a:srgbClr val="333333"/>
                </a:solidFill>
                <a:latin typeface="Calibri"/>
                <a:cs typeface="Calibri"/>
              </a:rPr>
              <a:t>F</a:t>
            </a:r>
            <a:r>
              <a:rPr sz="900" spc="10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c</a:t>
            </a:r>
            <a:r>
              <a:rPr sz="900" spc="70" dirty="0">
                <a:solidFill>
                  <a:srgbClr val="333333"/>
                </a:solidFill>
                <a:latin typeface="Calibri"/>
                <a:cs typeface="Calibri"/>
              </a:rPr>
              <a:t>e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b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oo</a:t>
            </a: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k</a:t>
            </a:r>
            <a:endParaRPr sz="900">
              <a:latin typeface="Calibri"/>
              <a:cs typeface="Calibri"/>
            </a:endParaRPr>
          </a:p>
          <a:p>
            <a:pPr marR="5080" algn="r">
              <a:lnSpc>
                <a:spcPts val="990"/>
              </a:lnSpc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25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24414" y="3946723"/>
            <a:ext cx="2228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latin typeface="Calibri"/>
                <a:cs typeface="Calibri"/>
              </a:rPr>
              <a:t>24</a:t>
            </a:r>
            <a:r>
              <a:rPr sz="900" spc="45" dirty="0">
                <a:latin typeface="Calibri"/>
                <a:cs typeface="Calibri"/>
              </a:rPr>
              <a:t>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454606" y="4668248"/>
            <a:ext cx="823594" cy="728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latin typeface="Calibri"/>
                <a:cs typeface="Calibri"/>
              </a:rPr>
              <a:t>206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Calibri"/>
              <a:cs typeface="Calibri"/>
            </a:endParaRPr>
          </a:p>
          <a:p>
            <a:pPr marL="80645" marR="5080">
              <a:lnSpc>
                <a:spcPts val="900"/>
              </a:lnSpc>
              <a:spcBef>
                <a:spcPts val="5"/>
              </a:spcBef>
            </a:pPr>
            <a:r>
              <a:rPr sz="900" spc="95" dirty="0">
                <a:solidFill>
                  <a:srgbClr val="333333"/>
                </a:solidFill>
                <a:latin typeface="Calibri"/>
                <a:cs typeface="Calibri"/>
              </a:rPr>
              <a:t>PSSA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Website  </a:t>
            </a:r>
            <a:r>
              <a:rPr sz="900" spc="-10" dirty="0">
                <a:solidFill>
                  <a:srgbClr val="9194AA"/>
                </a:solidFill>
                <a:latin typeface="Calibri"/>
                <a:cs typeface="Calibri"/>
              </a:rPr>
              <a:t>21%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509029" y="4294656"/>
            <a:ext cx="176530" cy="72390"/>
          </a:xfrm>
          <a:custGeom>
            <a:avLst/>
            <a:gdLst/>
            <a:ahLst/>
            <a:cxnLst/>
            <a:rect l="l" t="t" r="r" b="b"/>
            <a:pathLst>
              <a:path w="176529" h="72389">
                <a:moveTo>
                  <a:pt x="0" y="0"/>
                </a:moveTo>
                <a:lnTo>
                  <a:pt x="176457" y="72082"/>
                </a:lnTo>
              </a:path>
            </a:pathLst>
          </a:custGeom>
          <a:ln w="19061">
            <a:solidFill>
              <a:srgbClr val="FFC1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716902" y="4205273"/>
            <a:ext cx="549275" cy="27749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280"/>
              </a:spcBef>
            </a:pPr>
            <a:r>
              <a:rPr sz="900" spc="75" dirty="0">
                <a:solidFill>
                  <a:srgbClr val="333333"/>
                </a:solidFill>
                <a:latin typeface="Calibri"/>
                <a:cs typeface="Calibri"/>
              </a:rPr>
              <a:t>USPS</a:t>
            </a:r>
            <a:r>
              <a:rPr sz="9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Mail  </a:t>
            </a:r>
            <a:r>
              <a:rPr sz="900" spc="-10" dirty="0">
                <a:solidFill>
                  <a:srgbClr val="9194AA"/>
                </a:solidFill>
                <a:latin typeface="Calibri"/>
                <a:cs typeface="Calibri"/>
              </a:rPr>
              <a:t>12%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206938" y="4092261"/>
            <a:ext cx="16891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latin typeface="Calibri"/>
                <a:cs typeface="Calibri"/>
              </a:rPr>
              <a:t>11</a:t>
            </a:r>
            <a:r>
              <a:rPr sz="900" spc="70" dirty="0"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34" name="object 34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67"/>
                  </a:lnTo>
                  <a:lnTo>
                    <a:pt x="0" y="45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67"/>
                  </a:lnTo>
                  <a:lnTo>
                    <a:pt x="0" y="45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2341372" y="1445490"/>
            <a:ext cx="6020435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100" dirty="0">
                <a:latin typeface="Calibri"/>
                <a:cs typeface="Calibri"/>
              </a:rPr>
              <a:t>How </a:t>
            </a:r>
            <a:r>
              <a:rPr sz="1200" spc="55" dirty="0">
                <a:latin typeface="Calibri"/>
                <a:cs typeface="Calibri"/>
              </a:rPr>
              <a:t>would </a:t>
            </a:r>
            <a:r>
              <a:rPr sz="1200" spc="65" dirty="0">
                <a:latin typeface="Calibri"/>
                <a:cs typeface="Calibri"/>
              </a:rPr>
              <a:t>you </a:t>
            </a:r>
            <a:r>
              <a:rPr sz="1200" spc="35" dirty="0">
                <a:latin typeface="Calibri"/>
                <a:cs typeface="Calibri"/>
              </a:rPr>
              <a:t>like </a:t>
            </a:r>
            <a:r>
              <a:rPr sz="1200" spc="50" dirty="0">
                <a:latin typeface="Calibri"/>
                <a:cs typeface="Calibri"/>
              </a:rPr>
              <a:t>to read </a:t>
            </a:r>
            <a:r>
              <a:rPr sz="1200" spc="55" dirty="0">
                <a:latin typeface="Calibri"/>
                <a:cs typeface="Calibri"/>
              </a:rPr>
              <a:t>your </a:t>
            </a:r>
            <a:r>
              <a:rPr sz="1200" spc="65" dirty="0">
                <a:latin typeface="Calibri"/>
                <a:cs typeface="Calibri"/>
              </a:rPr>
              <a:t>Keystone Snowmobiler? </a:t>
            </a:r>
            <a:r>
              <a:rPr sz="1200" spc="55" dirty="0">
                <a:latin typeface="Calibri"/>
                <a:cs typeface="Calibri"/>
              </a:rPr>
              <a:t>Please </a:t>
            </a:r>
            <a:r>
              <a:rPr sz="1200" spc="50" dirty="0">
                <a:latin typeface="Calibri"/>
                <a:cs typeface="Calibri"/>
              </a:rPr>
              <a:t>indicate </a:t>
            </a:r>
            <a:r>
              <a:rPr sz="1200" spc="20" dirty="0">
                <a:latin typeface="Calibri"/>
                <a:cs typeface="Calibri"/>
              </a:rPr>
              <a:t>all </a:t>
            </a:r>
            <a:r>
              <a:rPr sz="1200" spc="30" dirty="0">
                <a:latin typeface="Calibri"/>
                <a:cs typeface="Calibri"/>
              </a:rPr>
              <a:t>that</a:t>
            </a:r>
            <a:r>
              <a:rPr sz="1200" spc="-16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apply.</a:t>
            </a:r>
            <a:endParaRPr sz="1200">
              <a:latin typeface="Calibri"/>
              <a:cs typeface="Calibri"/>
            </a:endParaRPr>
          </a:p>
          <a:p>
            <a:pPr marL="3810" algn="ctr">
              <a:lnSpc>
                <a:spcPct val="100000"/>
              </a:lnSpc>
              <a:spcBef>
                <a:spcPts val="735"/>
              </a:spcBef>
            </a:pPr>
            <a:r>
              <a:rPr sz="900" spc="50" dirty="0">
                <a:solidFill>
                  <a:srgbClr val="9194AA"/>
                </a:solidFill>
                <a:latin typeface="Calibri"/>
                <a:cs typeface="Calibri"/>
              </a:rPr>
              <a:t>760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50" dirty="0">
                <a:solidFill>
                  <a:srgbClr val="9194AA"/>
                </a:solidFill>
                <a:latin typeface="Calibri"/>
                <a:cs typeface="Calibri"/>
              </a:rPr>
              <a:t>22</a:t>
            </a:r>
            <a:r>
              <a:rPr sz="900" spc="-50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7357" y="5880416"/>
            <a:ext cx="114368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446209" y="5848655"/>
            <a:ext cx="341884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Email </a:t>
            </a: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-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please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provide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your 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email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address </a:t>
            </a:r>
            <a:r>
              <a:rPr sz="900" spc="10" dirty="0">
                <a:solidFill>
                  <a:srgbClr val="333333"/>
                </a:solidFill>
                <a:latin typeface="Calibri"/>
                <a:cs typeface="Calibri"/>
              </a:rPr>
              <a:t>at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the </a:t>
            </a: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end</a:t>
            </a:r>
            <a:r>
              <a:rPr sz="900" spc="-1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of 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this </a:t>
            </a:r>
            <a:r>
              <a:rPr sz="900" spc="15" dirty="0">
                <a:solidFill>
                  <a:srgbClr val="333333"/>
                </a:solidFill>
                <a:latin typeface="Calibri"/>
                <a:cs typeface="Calibri"/>
              </a:rPr>
              <a:t>survey.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947130" y="5880416"/>
            <a:ext cx="114368" cy="114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105982" y="5848655"/>
            <a:ext cx="54927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75" dirty="0">
                <a:solidFill>
                  <a:srgbClr val="333333"/>
                </a:solidFill>
                <a:latin typeface="Calibri"/>
                <a:cs typeface="Calibri"/>
              </a:rPr>
              <a:t>USPS</a:t>
            </a:r>
            <a:r>
              <a:rPr sz="9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Mail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738175" y="5880416"/>
            <a:ext cx="114367" cy="1143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897027" y="5848655"/>
            <a:ext cx="5340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Facebook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510158" y="5880416"/>
            <a:ext cx="114368" cy="1143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669010" y="5848655"/>
            <a:ext cx="75565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95" dirty="0">
                <a:solidFill>
                  <a:srgbClr val="333333"/>
                </a:solidFill>
                <a:latin typeface="Calibri"/>
                <a:cs typeface="Calibri"/>
              </a:rPr>
              <a:t>PSSA</a:t>
            </a:r>
            <a:r>
              <a:rPr sz="9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Website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906324" y="2463414"/>
            <a:ext cx="2705093" cy="28012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862675" y="2248854"/>
            <a:ext cx="3418840" cy="27749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280"/>
              </a:spcBef>
            </a:pP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Email </a:t>
            </a: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-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please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provide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your 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email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address </a:t>
            </a:r>
            <a:r>
              <a:rPr sz="900" spc="10" dirty="0">
                <a:solidFill>
                  <a:srgbClr val="333333"/>
                </a:solidFill>
                <a:latin typeface="Calibri"/>
                <a:cs typeface="Calibri"/>
              </a:rPr>
              <a:t>at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the </a:t>
            </a: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end</a:t>
            </a:r>
            <a:r>
              <a:rPr sz="900" spc="-1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of 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this </a:t>
            </a:r>
            <a:r>
              <a:rPr sz="900" spc="15" dirty="0">
                <a:solidFill>
                  <a:srgbClr val="333333"/>
                </a:solidFill>
                <a:latin typeface="Calibri"/>
                <a:cs typeface="Calibri"/>
              </a:rPr>
              <a:t>survey.  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39%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668808" y="2859792"/>
            <a:ext cx="22479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latin typeface="Calibri"/>
                <a:cs typeface="Calibri"/>
              </a:rPr>
              <a:t>29</a:t>
            </a:r>
            <a:r>
              <a:rPr sz="900" spc="55" dirty="0">
                <a:latin typeface="Calibri"/>
                <a:cs typeface="Calibri"/>
              </a:rPr>
              <a:t>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31495" y="3771374"/>
            <a:ext cx="553720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90"/>
              </a:lnSpc>
              <a:spcBef>
                <a:spcPts val="100"/>
              </a:spcBef>
            </a:pPr>
            <a:r>
              <a:rPr sz="900" spc="75" dirty="0">
                <a:solidFill>
                  <a:srgbClr val="333333"/>
                </a:solidFill>
                <a:latin typeface="Calibri"/>
                <a:cs typeface="Calibri"/>
              </a:rPr>
              <a:t>USPS</a:t>
            </a:r>
            <a:r>
              <a:rPr sz="9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Mail</a:t>
            </a:r>
            <a:endParaRPr sz="900">
              <a:latin typeface="Calibri"/>
              <a:cs typeface="Calibri"/>
            </a:endParaRPr>
          </a:p>
          <a:p>
            <a:pPr marL="317500">
              <a:lnSpc>
                <a:spcPts val="990"/>
              </a:lnSpc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32927" y="3818921"/>
            <a:ext cx="19431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latin typeface="Calibri"/>
                <a:cs typeface="Calibri"/>
              </a:rPr>
              <a:t>1</a:t>
            </a:r>
            <a:r>
              <a:rPr sz="900" spc="65" dirty="0">
                <a:latin typeface="Calibri"/>
                <a:cs typeface="Calibri"/>
              </a:rPr>
              <a:t>9</a:t>
            </a:r>
            <a:r>
              <a:rPr sz="900" spc="45" dirty="0">
                <a:latin typeface="Calibri"/>
                <a:cs typeface="Calibri"/>
              </a:rPr>
              <a:t>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80069" y="4670427"/>
            <a:ext cx="588010" cy="730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latin typeface="Calibri"/>
                <a:cs typeface="Calibri"/>
              </a:rPr>
              <a:t>1</a:t>
            </a:r>
            <a:r>
              <a:rPr sz="900" spc="60" dirty="0">
                <a:latin typeface="Calibri"/>
                <a:cs typeface="Calibri"/>
              </a:rPr>
              <a:t>3</a:t>
            </a:r>
            <a:r>
              <a:rPr sz="900" spc="70" dirty="0"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00">
              <a:latin typeface="Calibri"/>
              <a:cs typeface="Calibri"/>
            </a:endParaRPr>
          </a:p>
          <a:p>
            <a:pPr marR="59055" algn="r">
              <a:lnSpc>
                <a:spcPts val="990"/>
              </a:lnSpc>
            </a:pPr>
            <a:r>
              <a:rPr sz="900" spc="110" dirty="0">
                <a:solidFill>
                  <a:srgbClr val="333333"/>
                </a:solidFill>
                <a:latin typeface="Calibri"/>
                <a:cs typeface="Calibri"/>
              </a:rPr>
              <a:t>F</a:t>
            </a:r>
            <a:r>
              <a:rPr sz="900" spc="10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c</a:t>
            </a:r>
            <a:r>
              <a:rPr sz="900" spc="70" dirty="0">
                <a:solidFill>
                  <a:srgbClr val="333333"/>
                </a:solidFill>
                <a:latin typeface="Calibri"/>
                <a:cs typeface="Calibri"/>
              </a:rPr>
              <a:t>e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b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oo</a:t>
            </a: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k</a:t>
            </a:r>
            <a:endParaRPr sz="900">
              <a:latin typeface="Calibri"/>
              <a:cs typeface="Calibri"/>
            </a:endParaRPr>
          </a:p>
          <a:p>
            <a:pPr marR="58419" algn="r">
              <a:lnSpc>
                <a:spcPts val="990"/>
              </a:lnSpc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8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38385" y="4172340"/>
            <a:ext cx="1224915" cy="52514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900" spc="-15" dirty="0">
                <a:latin typeface="Calibri"/>
                <a:cs typeface="Calibri"/>
              </a:rPr>
              <a:t>133</a:t>
            </a:r>
            <a:endParaRPr sz="900">
              <a:latin typeface="Calibri"/>
              <a:cs typeface="Calibri"/>
            </a:endParaRPr>
          </a:p>
          <a:p>
            <a:pPr marL="481965" marR="5080">
              <a:lnSpc>
                <a:spcPts val="900"/>
              </a:lnSpc>
              <a:spcBef>
                <a:spcPts val="615"/>
              </a:spcBef>
            </a:pPr>
            <a:r>
              <a:rPr sz="900" spc="95" dirty="0">
                <a:solidFill>
                  <a:srgbClr val="333333"/>
                </a:solidFill>
                <a:latin typeface="Calibri"/>
                <a:cs typeface="Calibri"/>
              </a:rPr>
              <a:t>PSSA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Website  </a:t>
            </a:r>
            <a:r>
              <a:rPr sz="900" spc="-15" dirty="0">
                <a:solidFill>
                  <a:srgbClr val="9194AA"/>
                </a:solidFill>
                <a:latin typeface="Calibri"/>
                <a:cs typeface="Calibri"/>
              </a:rPr>
              <a:t>18%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20" name="object 20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67"/>
                  </a:lnTo>
                  <a:lnTo>
                    <a:pt x="0" y="45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67"/>
                  </a:lnTo>
                  <a:lnTo>
                    <a:pt x="0" y="45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/>
          <p:nvPr/>
        </p:nvSpPr>
        <p:spPr>
          <a:xfrm>
            <a:off x="4936881" y="5880416"/>
            <a:ext cx="114367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095733" y="5848655"/>
            <a:ext cx="2038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N</a:t>
            </a:r>
            <a:r>
              <a:rPr sz="900" spc="130" dirty="0">
                <a:solidFill>
                  <a:srgbClr val="333333"/>
                </a:solidFill>
                <a:latin typeface="Calibri"/>
                <a:cs typeface="Calibri"/>
              </a:rPr>
              <a:t>O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84821" y="5880416"/>
            <a:ext cx="114368" cy="114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543674" y="5848655"/>
            <a:ext cx="236854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55" dirty="0">
                <a:solidFill>
                  <a:srgbClr val="333333"/>
                </a:solidFill>
                <a:latin typeface="Calibri"/>
                <a:cs typeface="Calibri"/>
              </a:rPr>
              <a:t>Y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E</a:t>
            </a:r>
            <a:r>
              <a:rPr sz="900" spc="120" dirty="0">
                <a:solidFill>
                  <a:srgbClr val="333333"/>
                </a:solidFill>
                <a:latin typeface="Calibri"/>
                <a:cs typeface="Calibri"/>
              </a:rPr>
              <a:t>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091513" y="2407077"/>
            <a:ext cx="2519904" cy="28294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93000" y="1445490"/>
            <a:ext cx="8118475" cy="1022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45" dirty="0">
                <a:latin typeface="Calibri"/>
                <a:cs typeface="Calibri"/>
              </a:rPr>
              <a:t>Would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you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85" dirty="0">
                <a:latin typeface="Calibri"/>
                <a:cs typeface="Calibri"/>
              </a:rPr>
              <a:t>be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willing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to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80" dirty="0">
                <a:latin typeface="Calibri"/>
                <a:cs typeface="Calibri"/>
              </a:rPr>
              <a:t>pay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45" dirty="0">
                <a:latin typeface="Calibri"/>
                <a:cs typeface="Calibri"/>
              </a:rPr>
              <a:t>for </a:t>
            </a:r>
            <a:r>
              <a:rPr sz="1200" spc="5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60" dirty="0">
                <a:latin typeface="Calibri"/>
                <a:cs typeface="Calibri"/>
              </a:rPr>
              <a:t>subscription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to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45" dirty="0">
                <a:latin typeface="Calibri"/>
                <a:cs typeface="Calibri"/>
              </a:rPr>
              <a:t>the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Keystone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70" dirty="0">
                <a:latin typeface="Calibri"/>
                <a:cs typeface="Calibri"/>
              </a:rPr>
              <a:t>Snowmobiler</a:t>
            </a:r>
            <a:r>
              <a:rPr sz="1200" spc="50" dirty="0">
                <a:latin typeface="Calibri"/>
                <a:cs typeface="Calibri"/>
              </a:rPr>
              <a:t> to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receive</a:t>
            </a:r>
            <a:r>
              <a:rPr sz="1200" spc="50" dirty="0">
                <a:latin typeface="Calibri"/>
                <a:cs typeface="Calibri"/>
              </a:rPr>
              <a:t> 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printed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105" dirty="0">
                <a:latin typeface="Calibri"/>
                <a:cs typeface="Calibri"/>
              </a:rPr>
              <a:t>copy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105" dirty="0">
                <a:latin typeface="Calibri"/>
                <a:cs typeface="Calibri"/>
              </a:rPr>
              <a:t>by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130" dirty="0">
                <a:latin typeface="Calibri"/>
                <a:cs typeface="Calibri"/>
              </a:rPr>
              <a:t>USPS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40" dirty="0">
                <a:latin typeface="Calibri"/>
                <a:cs typeface="Calibri"/>
              </a:rPr>
              <a:t>mail?</a:t>
            </a:r>
            <a:endParaRPr sz="120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  <a:spcBef>
                <a:spcPts val="735"/>
              </a:spcBef>
            </a:pPr>
            <a:r>
              <a:rPr sz="900" spc="-15" dirty="0">
                <a:solidFill>
                  <a:srgbClr val="9194AA"/>
                </a:solidFill>
                <a:latin typeface="Calibri"/>
                <a:cs typeface="Calibri"/>
              </a:rPr>
              <a:t>513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-45" dirty="0">
                <a:solidFill>
                  <a:srgbClr val="9194AA"/>
                </a:solidFill>
                <a:latin typeface="Calibri"/>
                <a:cs typeface="Calibri"/>
              </a:rPr>
              <a:t>16</a:t>
            </a:r>
            <a:r>
              <a:rPr sz="900" spc="30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Calibri"/>
              <a:cs typeface="Calibri"/>
            </a:endParaRPr>
          </a:p>
          <a:p>
            <a:pPr marL="3518535" marR="4378325" indent="21590" algn="ctr">
              <a:lnSpc>
                <a:spcPts val="900"/>
              </a:lnSpc>
            </a:pP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N</a:t>
            </a:r>
            <a:r>
              <a:rPr sz="900" spc="70" dirty="0">
                <a:solidFill>
                  <a:srgbClr val="333333"/>
                </a:solidFill>
                <a:latin typeface="Calibri"/>
                <a:cs typeface="Calibri"/>
              </a:rPr>
              <a:t>O  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5</a:t>
            </a:r>
            <a:r>
              <a:rPr sz="900" spc="-15" dirty="0">
                <a:solidFill>
                  <a:srgbClr val="9194AA"/>
                </a:solidFill>
                <a:latin typeface="Calibri"/>
                <a:cs typeface="Calibri"/>
              </a:rPr>
              <a:t>7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30737" y="2823128"/>
            <a:ext cx="22479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latin typeface="Calibri"/>
                <a:cs typeface="Calibri"/>
              </a:rPr>
              <a:t>29</a:t>
            </a:r>
            <a:r>
              <a:rPr sz="900" spc="55" dirty="0">
                <a:latin typeface="Calibri"/>
                <a:cs typeface="Calibri"/>
              </a:rPr>
              <a:t>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46648" y="4652100"/>
            <a:ext cx="370840" cy="719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75" dirty="0">
                <a:latin typeface="Calibri"/>
                <a:cs typeface="Calibri"/>
              </a:rPr>
              <a:t>220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>
              <a:latin typeface="Calibri"/>
              <a:cs typeface="Calibri"/>
            </a:endParaRPr>
          </a:p>
          <a:p>
            <a:pPr marL="134620" marR="5080">
              <a:lnSpc>
                <a:spcPts val="900"/>
              </a:lnSpc>
            </a:pPr>
            <a:r>
              <a:rPr sz="900" spc="155" dirty="0">
                <a:solidFill>
                  <a:srgbClr val="333333"/>
                </a:solidFill>
                <a:latin typeface="Calibri"/>
                <a:cs typeface="Calibri"/>
              </a:rPr>
              <a:t>Y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ES  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4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3%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12" name="object 12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41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2069748" y="1445502"/>
            <a:ext cx="6565265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70" dirty="0">
                <a:latin typeface="Calibri"/>
                <a:cs typeface="Calibri"/>
              </a:rPr>
              <a:t>Are </a:t>
            </a:r>
            <a:r>
              <a:rPr sz="1200" spc="65" dirty="0">
                <a:latin typeface="Calibri"/>
                <a:cs typeface="Calibri"/>
              </a:rPr>
              <a:t>you </a:t>
            </a:r>
            <a:r>
              <a:rPr sz="1200" spc="70" dirty="0">
                <a:latin typeface="Calibri"/>
                <a:cs typeface="Calibri"/>
              </a:rPr>
              <a:t>completing </a:t>
            </a:r>
            <a:r>
              <a:rPr sz="1200" spc="45" dirty="0">
                <a:latin typeface="Calibri"/>
                <a:cs typeface="Calibri"/>
              </a:rPr>
              <a:t>this </a:t>
            </a:r>
            <a:r>
              <a:rPr sz="1200" spc="55" dirty="0">
                <a:latin typeface="Calibri"/>
                <a:cs typeface="Calibri"/>
              </a:rPr>
              <a:t>survey </a:t>
            </a:r>
            <a:r>
              <a:rPr sz="1200" spc="45" dirty="0">
                <a:latin typeface="Calibri"/>
                <a:cs typeface="Calibri"/>
              </a:rPr>
              <a:t>for </a:t>
            </a:r>
            <a:r>
              <a:rPr sz="1200" spc="50" dirty="0">
                <a:latin typeface="Calibri"/>
                <a:cs typeface="Calibri"/>
              </a:rPr>
              <a:t>a </a:t>
            </a:r>
            <a:r>
              <a:rPr sz="1200" spc="55" dirty="0">
                <a:latin typeface="Calibri"/>
                <a:cs typeface="Calibri"/>
              </a:rPr>
              <a:t>snowmobile </a:t>
            </a:r>
            <a:r>
              <a:rPr sz="1200" spc="75" dirty="0">
                <a:latin typeface="Calibri"/>
                <a:cs typeface="Calibri"/>
              </a:rPr>
              <a:t>club </a:t>
            </a:r>
            <a:r>
              <a:rPr sz="1200" spc="25" dirty="0">
                <a:latin typeface="Calibri"/>
                <a:cs typeface="Calibri"/>
              </a:rPr>
              <a:t>or </a:t>
            </a:r>
            <a:r>
              <a:rPr sz="1200" spc="45" dirty="0">
                <a:latin typeface="Calibri"/>
                <a:cs typeface="Calibri"/>
              </a:rPr>
              <a:t>for </a:t>
            </a:r>
            <a:r>
              <a:rPr sz="1200" spc="50" dirty="0">
                <a:latin typeface="Calibri"/>
                <a:cs typeface="Calibri"/>
              </a:rPr>
              <a:t>yourself </a:t>
            </a:r>
            <a:r>
              <a:rPr sz="1200" spc="45" dirty="0">
                <a:latin typeface="Calibri"/>
                <a:cs typeface="Calibri"/>
              </a:rPr>
              <a:t>as </a:t>
            </a:r>
            <a:r>
              <a:rPr sz="1200" spc="30" dirty="0">
                <a:latin typeface="Calibri"/>
                <a:cs typeface="Calibri"/>
              </a:rPr>
              <a:t>an individual </a:t>
            </a:r>
            <a:r>
              <a:rPr sz="1200" spc="25" dirty="0">
                <a:latin typeface="Calibri"/>
                <a:cs typeface="Calibri"/>
              </a:rPr>
              <a:t>or</a:t>
            </a:r>
            <a:r>
              <a:rPr sz="1200" spc="-85" dirty="0">
                <a:latin typeface="Calibri"/>
                <a:cs typeface="Calibri"/>
              </a:rPr>
              <a:t> </a:t>
            </a:r>
            <a:r>
              <a:rPr sz="1200" spc="60" dirty="0">
                <a:latin typeface="Calibri"/>
                <a:cs typeface="Calibri"/>
              </a:rPr>
              <a:t>family?</a:t>
            </a:r>
            <a:endParaRPr sz="120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  <a:spcBef>
                <a:spcPts val="735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523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70" dirty="0">
                <a:solidFill>
                  <a:srgbClr val="9194AA"/>
                </a:solidFill>
                <a:latin typeface="Calibri"/>
                <a:cs typeface="Calibri"/>
              </a:rPr>
              <a:t>6</a:t>
            </a:r>
            <a:r>
              <a:rPr sz="900" spc="-45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83240" y="5880428"/>
            <a:ext cx="114367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342091" y="5848667"/>
            <a:ext cx="2059939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Completing</a:t>
            </a:r>
            <a:r>
              <a:rPr sz="90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for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myself</a:t>
            </a:r>
            <a:r>
              <a:rPr sz="9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and/or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my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family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80127" y="5880428"/>
            <a:ext cx="114368" cy="114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638980" y="5848667"/>
            <a:ext cx="1894839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Completing 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for 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my 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snowmobile</a:t>
            </a:r>
            <a:r>
              <a:rPr sz="900" spc="-1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club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914629" y="2561879"/>
            <a:ext cx="2873670" cy="25198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834230" y="3437298"/>
            <a:ext cx="2059939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ts val="990"/>
              </a:lnSpc>
              <a:spcBef>
                <a:spcPts val="100"/>
              </a:spcBef>
            </a:pP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Completing</a:t>
            </a:r>
            <a:r>
              <a:rPr sz="90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for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myself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and/or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my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family</a:t>
            </a:r>
            <a:endParaRPr sz="900">
              <a:latin typeface="Calibri"/>
              <a:cs typeface="Calibri"/>
            </a:endParaRPr>
          </a:p>
          <a:p>
            <a:pPr marR="5080" algn="r">
              <a:lnSpc>
                <a:spcPts val="990"/>
              </a:lnSpc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9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09740" y="3608470"/>
            <a:ext cx="22987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latin typeface="Calibri"/>
                <a:cs typeface="Calibri"/>
              </a:rPr>
              <a:t>50</a:t>
            </a:r>
            <a:r>
              <a:rPr sz="900" spc="100" dirty="0"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13268" y="3847339"/>
            <a:ext cx="1894839" cy="27749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280"/>
              </a:spcBef>
            </a:pP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Completing 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for 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my 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snowmobile</a:t>
            </a:r>
            <a:r>
              <a:rPr sz="900" spc="-1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club  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4%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67645" y="3866781"/>
            <a:ext cx="15811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latin typeface="Calibri"/>
                <a:cs typeface="Calibri"/>
              </a:rPr>
              <a:t>2</a:t>
            </a:r>
            <a:r>
              <a:rPr sz="900" spc="55" dirty="0">
                <a:latin typeface="Calibri"/>
                <a:cs typeface="Calibri"/>
              </a:rPr>
              <a:t>3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0" y="7109883"/>
            <a:ext cx="10692765" cy="457834"/>
            <a:chOff x="0" y="7109883"/>
            <a:chExt cx="10692765" cy="457834"/>
          </a:xfrm>
        </p:grpSpPr>
        <p:sp>
          <p:nvSpPr>
            <p:cNvPr id="14" name="object 14"/>
            <p:cNvSpPr/>
            <p:nvPr/>
          </p:nvSpPr>
          <p:spPr>
            <a:xfrm>
              <a:off x="0" y="7109883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67"/>
                  </a:lnTo>
                  <a:lnTo>
                    <a:pt x="0" y="45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325223" y="7194759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406348" y="7208544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406348" y="7194744"/>
              <a:ext cx="111196" cy="23544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417754" y="7195018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406348" y="7196330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406348" y="7247902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367537" y="7281206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0" y="7109883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67"/>
                  </a:lnTo>
                  <a:lnTo>
                    <a:pt x="0" y="45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4152197" y="1445490"/>
            <a:ext cx="2401570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55" dirty="0">
                <a:latin typeface="Calibri"/>
                <a:cs typeface="Calibri"/>
              </a:rPr>
              <a:t>Providing </a:t>
            </a:r>
            <a:r>
              <a:rPr sz="1200" spc="95" dirty="0">
                <a:latin typeface="Calibri"/>
                <a:cs typeface="Calibri"/>
              </a:rPr>
              <a:t>Snow </a:t>
            </a:r>
            <a:r>
              <a:rPr sz="1200" spc="60" dirty="0">
                <a:latin typeface="Calibri"/>
                <a:cs typeface="Calibri"/>
              </a:rPr>
              <a:t>Condition</a:t>
            </a:r>
            <a:r>
              <a:rPr sz="1200" spc="-130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Reports</a:t>
            </a:r>
            <a:endParaRPr sz="12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735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524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5</a:t>
            </a:r>
            <a:r>
              <a:rPr sz="900" spc="-45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7357" y="5880416"/>
            <a:ext cx="114368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441444" y="5848655"/>
            <a:ext cx="10737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Extremely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02588" y="5880416"/>
            <a:ext cx="114368" cy="114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756675" y="5848655"/>
            <a:ext cx="78740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Very</a:t>
            </a:r>
            <a:r>
              <a:rPr sz="9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631899" y="5880416"/>
            <a:ext cx="114368" cy="1143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85986" y="5848655"/>
            <a:ext cx="11499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Moderately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23375" y="5880416"/>
            <a:ext cx="114368" cy="1143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177462" y="5848655"/>
            <a:ext cx="9404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Slightly</a:t>
            </a:r>
            <a:r>
              <a:rPr sz="9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205177" y="5880416"/>
            <a:ext cx="114368" cy="1143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359264" y="5848655"/>
            <a:ext cx="10737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Not 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At </a:t>
            </a: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All</a:t>
            </a:r>
            <a:r>
              <a:rPr sz="900" spc="-1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795812" y="2063390"/>
            <a:ext cx="9149715" cy="3383915"/>
            <a:chOff x="795812" y="2063390"/>
            <a:chExt cx="9149715" cy="3383915"/>
          </a:xfrm>
        </p:grpSpPr>
        <p:sp>
          <p:nvSpPr>
            <p:cNvPr id="15" name="object 15"/>
            <p:cNvSpPr/>
            <p:nvPr/>
          </p:nvSpPr>
          <p:spPr>
            <a:xfrm>
              <a:off x="800575" y="2068152"/>
              <a:ext cx="9140190" cy="3374390"/>
            </a:xfrm>
            <a:custGeom>
              <a:avLst/>
              <a:gdLst/>
              <a:ahLst/>
              <a:cxnLst/>
              <a:rect l="l" t="t" r="r" b="b"/>
              <a:pathLst>
                <a:path w="9140190" h="3374390">
                  <a:moveTo>
                    <a:pt x="57183" y="3316669"/>
                  </a:moveTo>
                  <a:lnTo>
                    <a:pt x="9139901" y="3316669"/>
                  </a:lnTo>
                </a:path>
                <a:path w="9140190" h="3374390">
                  <a:moveTo>
                    <a:pt x="57183" y="3316669"/>
                  </a:moveTo>
                  <a:lnTo>
                    <a:pt x="9139901" y="3316669"/>
                  </a:lnTo>
                </a:path>
                <a:path w="9140190" h="3374390">
                  <a:moveTo>
                    <a:pt x="1570970" y="3373853"/>
                  </a:moveTo>
                  <a:lnTo>
                    <a:pt x="1570970" y="3316669"/>
                  </a:lnTo>
                </a:path>
                <a:path w="9140190" h="3374390">
                  <a:moveTo>
                    <a:pt x="4598542" y="3373853"/>
                  </a:moveTo>
                  <a:lnTo>
                    <a:pt x="4598542" y="3316669"/>
                  </a:lnTo>
                </a:path>
                <a:path w="9140190" h="3374390">
                  <a:moveTo>
                    <a:pt x="7626115" y="3373853"/>
                  </a:moveTo>
                  <a:lnTo>
                    <a:pt x="7626115" y="3316669"/>
                  </a:lnTo>
                </a:path>
                <a:path w="9140190" h="3374390">
                  <a:moveTo>
                    <a:pt x="57183" y="2455196"/>
                  </a:moveTo>
                  <a:lnTo>
                    <a:pt x="9139901" y="2455196"/>
                  </a:lnTo>
                </a:path>
                <a:path w="9140190" h="3374390">
                  <a:moveTo>
                    <a:pt x="57183" y="1593724"/>
                  </a:moveTo>
                  <a:lnTo>
                    <a:pt x="9139901" y="1593724"/>
                  </a:lnTo>
                </a:path>
                <a:path w="9140190" h="3374390">
                  <a:moveTo>
                    <a:pt x="57183" y="732251"/>
                  </a:moveTo>
                  <a:lnTo>
                    <a:pt x="9139901" y="732251"/>
                  </a:lnTo>
                </a:path>
                <a:path w="9140190" h="3374390">
                  <a:moveTo>
                    <a:pt x="57183" y="0"/>
                  </a:moveTo>
                  <a:lnTo>
                    <a:pt x="9139901" y="0"/>
                  </a:lnTo>
                </a:path>
                <a:path w="9140190" h="3374390">
                  <a:moveTo>
                    <a:pt x="57183" y="0"/>
                  </a:moveTo>
                  <a:lnTo>
                    <a:pt x="57183" y="3316669"/>
                  </a:lnTo>
                </a:path>
                <a:path w="9140190" h="3374390">
                  <a:moveTo>
                    <a:pt x="0" y="3316669"/>
                  </a:moveTo>
                  <a:lnTo>
                    <a:pt x="57183" y="3316669"/>
                  </a:lnTo>
                </a:path>
                <a:path w="9140190" h="3374390">
                  <a:moveTo>
                    <a:pt x="0" y="2455196"/>
                  </a:moveTo>
                  <a:lnTo>
                    <a:pt x="57183" y="2455196"/>
                  </a:lnTo>
                </a:path>
                <a:path w="9140190" h="3374390">
                  <a:moveTo>
                    <a:pt x="0" y="1593724"/>
                  </a:moveTo>
                  <a:lnTo>
                    <a:pt x="57183" y="1593724"/>
                  </a:lnTo>
                </a:path>
                <a:path w="9140190" h="3374390">
                  <a:moveTo>
                    <a:pt x="0" y="732251"/>
                  </a:moveTo>
                  <a:lnTo>
                    <a:pt x="57183" y="732251"/>
                  </a:lnTo>
                </a:path>
              </a:pathLst>
            </a:custGeom>
            <a:ln w="9530">
              <a:solidFill>
                <a:srgbClr val="DEDF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160513" y="2619501"/>
              <a:ext cx="6388735" cy="2765425"/>
            </a:xfrm>
            <a:custGeom>
              <a:avLst/>
              <a:gdLst/>
              <a:ahLst/>
              <a:cxnLst/>
              <a:rect l="l" t="t" r="r" b="b"/>
              <a:pathLst>
                <a:path w="6388734" h="2765425">
                  <a:moveTo>
                    <a:pt x="333565" y="1152982"/>
                  </a:moveTo>
                  <a:lnTo>
                    <a:pt x="305371" y="1120876"/>
                  </a:lnTo>
                  <a:lnTo>
                    <a:pt x="300507" y="1119911"/>
                  </a:lnTo>
                  <a:lnTo>
                    <a:pt x="33058" y="1119911"/>
                  </a:lnTo>
                  <a:lnTo>
                    <a:pt x="965" y="1148118"/>
                  </a:lnTo>
                  <a:lnTo>
                    <a:pt x="0" y="1152982"/>
                  </a:lnTo>
                  <a:lnTo>
                    <a:pt x="0" y="1158036"/>
                  </a:lnTo>
                  <a:lnTo>
                    <a:pt x="0" y="2765323"/>
                  </a:lnTo>
                  <a:lnTo>
                    <a:pt x="333565" y="2765323"/>
                  </a:lnTo>
                  <a:lnTo>
                    <a:pt x="333565" y="1152982"/>
                  </a:lnTo>
                  <a:close/>
                </a:path>
                <a:path w="6388734" h="2765425">
                  <a:moveTo>
                    <a:pt x="3361144" y="584403"/>
                  </a:moveTo>
                  <a:lnTo>
                    <a:pt x="3332937" y="552310"/>
                  </a:lnTo>
                  <a:lnTo>
                    <a:pt x="3328073" y="551345"/>
                  </a:lnTo>
                  <a:lnTo>
                    <a:pt x="3060636" y="551345"/>
                  </a:lnTo>
                  <a:lnTo>
                    <a:pt x="3028531" y="579551"/>
                  </a:lnTo>
                  <a:lnTo>
                    <a:pt x="3027565" y="584403"/>
                  </a:lnTo>
                  <a:lnTo>
                    <a:pt x="3027565" y="589470"/>
                  </a:lnTo>
                  <a:lnTo>
                    <a:pt x="3027565" y="2765323"/>
                  </a:lnTo>
                  <a:lnTo>
                    <a:pt x="3361144" y="2765323"/>
                  </a:lnTo>
                  <a:lnTo>
                    <a:pt x="3361144" y="584403"/>
                  </a:lnTo>
                  <a:close/>
                </a:path>
                <a:path w="6388734" h="2765425">
                  <a:moveTo>
                    <a:pt x="6388709" y="33070"/>
                  </a:moveTo>
                  <a:lnTo>
                    <a:pt x="6360515" y="965"/>
                  </a:lnTo>
                  <a:lnTo>
                    <a:pt x="6355651" y="0"/>
                  </a:lnTo>
                  <a:lnTo>
                    <a:pt x="6088215" y="0"/>
                  </a:lnTo>
                  <a:lnTo>
                    <a:pt x="6056109" y="28206"/>
                  </a:lnTo>
                  <a:lnTo>
                    <a:pt x="6055144" y="33070"/>
                  </a:lnTo>
                  <a:lnTo>
                    <a:pt x="6055144" y="38125"/>
                  </a:lnTo>
                  <a:lnTo>
                    <a:pt x="6055144" y="2765323"/>
                  </a:lnTo>
                  <a:lnTo>
                    <a:pt x="6388709" y="2765323"/>
                  </a:lnTo>
                  <a:lnTo>
                    <a:pt x="6388709" y="33070"/>
                  </a:lnTo>
                  <a:close/>
                </a:path>
              </a:pathLst>
            </a:custGeom>
            <a:solidFill>
              <a:srgbClr val="C6A8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896559" y="5448367"/>
            <a:ext cx="95440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By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Alerts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via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Texts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060737" y="5448367"/>
            <a:ext cx="6864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By</a:t>
            </a:r>
            <a:r>
              <a:rPr sz="900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Facebook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086721" y="5448367"/>
            <a:ext cx="67818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By</a:t>
            </a:r>
            <a:r>
              <a:rPr sz="900" spc="-7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Webcams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2099" y="5298354"/>
            <a:ext cx="9652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7262" y="4436882"/>
            <a:ext cx="2012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8670" y="3575409"/>
            <a:ext cx="22987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20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8670" y="2713937"/>
            <a:ext cx="22987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43123" y="3741196"/>
            <a:ext cx="17081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latin typeface="Calibri"/>
                <a:cs typeface="Calibri"/>
              </a:rPr>
              <a:t>1</a:t>
            </a:r>
            <a:r>
              <a:rPr sz="900" spc="65" dirty="0">
                <a:latin typeface="Calibri"/>
                <a:cs typeface="Calibri"/>
              </a:rPr>
              <a:t>9</a:t>
            </a:r>
            <a:r>
              <a:rPr sz="900" spc="-140" dirty="0">
                <a:latin typeface="Calibri"/>
                <a:cs typeface="Calibri"/>
              </a:rPr>
              <a:t>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19296" y="3564688"/>
            <a:ext cx="22034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4</a:t>
            </a: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32573" y="2956849"/>
            <a:ext cx="2489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5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3%</a:t>
            </a:r>
            <a:endParaRPr sz="900">
              <a:latin typeface="Calibri"/>
              <a:cs typeface="Calibri"/>
            </a:endParaRPr>
          </a:p>
          <a:p>
            <a:pPr marL="26670">
              <a:lnSpc>
                <a:spcPct val="100000"/>
              </a:lnSpc>
              <a:spcBef>
                <a:spcPts val="309"/>
              </a:spcBef>
            </a:pPr>
            <a:r>
              <a:rPr sz="900" spc="45" dirty="0">
                <a:latin typeface="Calibri"/>
                <a:cs typeface="Calibri"/>
              </a:rPr>
              <a:t>257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260145" y="2405507"/>
            <a:ext cx="2489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66%</a:t>
            </a:r>
            <a:endParaRPr sz="900">
              <a:latin typeface="Calibri"/>
              <a:cs typeface="Calibri"/>
            </a:endParaRPr>
          </a:p>
          <a:p>
            <a:pPr marL="36195">
              <a:lnSpc>
                <a:spcPct val="100000"/>
              </a:lnSpc>
              <a:spcBef>
                <a:spcPts val="309"/>
              </a:spcBef>
            </a:pPr>
            <a:r>
              <a:rPr sz="900" spc="-5" dirty="0">
                <a:latin typeface="Calibri"/>
                <a:cs typeface="Calibri"/>
              </a:rPr>
              <a:t>321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675739" y="4316602"/>
            <a:ext cx="6388735" cy="1068705"/>
          </a:xfrm>
          <a:custGeom>
            <a:avLst/>
            <a:gdLst/>
            <a:ahLst/>
            <a:cxnLst/>
            <a:rect l="l" t="t" r="r" b="b"/>
            <a:pathLst>
              <a:path w="6388734" h="1068704">
                <a:moveTo>
                  <a:pt x="333565" y="257048"/>
                </a:moveTo>
                <a:lnTo>
                  <a:pt x="305371" y="224955"/>
                </a:lnTo>
                <a:lnTo>
                  <a:pt x="300507" y="223977"/>
                </a:lnTo>
                <a:lnTo>
                  <a:pt x="33070" y="223977"/>
                </a:lnTo>
                <a:lnTo>
                  <a:pt x="965" y="252183"/>
                </a:lnTo>
                <a:lnTo>
                  <a:pt x="0" y="257048"/>
                </a:lnTo>
                <a:lnTo>
                  <a:pt x="0" y="262102"/>
                </a:lnTo>
                <a:lnTo>
                  <a:pt x="0" y="1068222"/>
                </a:lnTo>
                <a:lnTo>
                  <a:pt x="333565" y="1068222"/>
                </a:lnTo>
                <a:lnTo>
                  <a:pt x="333565" y="257048"/>
                </a:lnTo>
                <a:close/>
              </a:path>
              <a:path w="6388734" h="1068704">
                <a:moveTo>
                  <a:pt x="3361144" y="33070"/>
                </a:moveTo>
                <a:lnTo>
                  <a:pt x="3332937" y="965"/>
                </a:lnTo>
                <a:lnTo>
                  <a:pt x="3328073" y="0"/>
                </a:lnTo>
                <a:lnTo>
                  <a:pt x="3060636" y="0"/>
                </a:lnTo>
                <a:lnTo>
                  <a:pt x="3028543" y="28206"/>
                </a:lnTo>
                <a:lnTo>
                  <a:pt x="3027565" y="33070"/>
                </a:lnTo>
                <a:lnTo>
                  <a:pt x="3027565" y="38125"/>
                </a:lnTo>
                <a:lnTo>
                  <a:pt x="3027565" y="1068222"/>
                </a:lnTo>
                <a:lnTo>
                  <a:pt x="3361144" y="1068222"/>
                </a:lnTo>
                <a:lnTo>
                  <a:pt x="3361144" y="33070"/>
                </a:lnTo>
                <a:close/>
              </a:path>
              <a:path w="6388734" h="1068704">
                <a:moveTo>
                  <a:pt x="6388709" y="93370"/>
                </a:moveTo>
                <a:lnTo>
                  <a:pt x="6360515" y="61264"/>
                </a:lnTo>
                <a:lnTo>
                  <a:pt x="6355651" y="60299"/>
                </a:lnTo>
                <a:lnTo>
                  <a:pt x="6088215" y="60299"/>
                </a:lnTo>
                <a:lnTo>
                  <a:pt x="6056109" y="88506"/>
                </a:lnTo>
                <a:lnTo>
                  <a:pt x="6055144" y="93370"/>
                </a:lnTo>
                <a:lnTo>
                  <a:pt x="6055144" y="98425"/>
                </a:lnTo>
                <a:lnTo>
                  <a:pt x="6055144" y="1068222"/>
                </a:lnTo>
                <a:lnTo>
                  <a:pt x="6388709" y="1068222"/>
                </a:lnTo>
                <a:lnTo>
                  <a:pt x="6388709" y="93370"/>
                </a:lnTo>
                <a:close/>
              </a:path>
            </a:pathLst>
          </a:custGeom>
          <a:solidFill>
            <a:srgbClr val="E3A1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763115" y="4542365"/>
            <a:ext cx="15811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latin typeface="Calibri"/>
                <a:cs typeface="Calibri"/>
              </a:rPr>
              <a:t>9</a:t>
            </a:r>
            <a:r>
              <a:rPr sz="900" spc="60" dirty="0">
                <a:latin typeface="Calibri"/>
                <a:cs typeface="Calibri"/>
              </a:rPr>
              <a:t>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734523" y="4365857"/>
            <a:ext cx="22034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747800" y="4102608"/>
            <a:ext cx="2489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25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36195">
              <a:lnSpc>
                <a:spcPct val="100000"/>
              </a:lnSpc>
              <a:spcBef>
                <a:spcPts val="309"/>
              </a:spcBef>
            </a:pPr>
            <a:r>
              <a:rPr sz="900" spc="-10" dirty="0">
                <a:latin typeface="Calibri"/>
                <a:cs typeface="Calibri"/>
              </a:rPr>
              <a:t>124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775372" y="4162911"/>
            <a:ext cx="2489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24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55244">
              <a:lnSpc>
                <a:spcPct val="100000"/>
              </a:lnSpc>
              <a:spcBef>
                <a:spcPts val="309"/>
              </a:spcBef>
            </a:pPr>
            <a:r>
              <a:rPr sz="900" spc="-105" dirty="0">
                <a:latin typeface="Calibri"/>
                <a:cs typeface="Calibri"/>
              </a:rPr>
              <a:t>117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190966" y="4497514"/>
            <a:ext cx="6388735" cy="887730"/>
          </a:xfrm>
          <a:custGeom>
            <a:avLst/>
            <a:gdLst/>
            <a:ahLst/>
            <a:cxnLst/>
            <a:rect l="l" t="t" r="r" b="b"/>
            <a:pathLst>
              <a:path w="6388734" h="887729">
                <a:moveTo>
                  <a:pt x="333578" y="33070"/>
                </a:moveTo>
                <a:lnTo>
                  <a:pt x="305371" y="965"/>
                </a:lnTo>
                <a:lnTo>
                  <a:pt x="300507" y="0"/>
                </a:lnTo>
                <a:lnTo>
                  <a:pt x="33070" y="0"/>
                </a:lnTo>
                <a:lnTo>
                  <a:pt x="965" y="28206"/>
                </a:lnTo>
                <a:lnTo>
                  <a:pt x="0" y="33070"/>
                </a:lnTo>
                <a:lnTo>
                  <a:pt x="0" y="38125"/>
                </a:lnTo>
                <a:lnTo>
                  <a:pt x="0" y="887310"/>
                </a:lnTo>
                <a:lnTo>
                  <a:pt x="333578" y="887310"/>
                </a:lnTo>
                <a:lnTo>
                  <a:pt x="333578" y="33070"/>
                </a:lnTo>
                <a:close/>
              </a:path>
              <a:path w="6388734" h="887729">
                <a:moveTo>
                  <a:pt x="3361144" y="489648"/>
                </a:moveTo>
                <a:lnTo>
                  <a:pt x="3332937" y="457542"/>
                </a:lnTo>
                <a:lnTo>
                  <a:pt x="3328073" y="456577"/>
                </a:lnTo>
                <a:lnTo>
                  <a:pt x="3060636" y="456577"/>
                </a:lnTo>
                <a:lnTo>
                  <a:pt x="3028543" y="484784"/>
                </a:lnTo>
                <a:lnTo>
                  <a:pt x="3027565" y="489648"/>
                </a:lnTo>
                <a:lnTo>
                  <a:pt x="3027565" y="494703"/>
                </a:lnTo>
                <a:lnTo>
                  <a:pt x="3027565" y="887310"/>
                </a:lnTo>
                <a:lnTo>
                  <a:pt x="3361144" y="887310"/>
                </a:lnTo>
                <a:lnTo>
                  <a:pt x="3361144" y="489648"/>
                </a:lnTo>
                <a:close/>
              </a:path>
              <a:path w="6388734" h="887729">
                <a:moveTo>
                  <a:pt x="6388722" y="601637"/>
                </a:moveTo>
                <a:lnTo>
                  <a:pt x="6360515" y="569531"/>
                </a:lnTo>
                <a:lnTo>
                  <a:pt x="6355651" y="568566"/>
                </a:lnTo>
                <a:lnTo>
                  <a:pt x="6088215" y="568566"/>
                </a:lnTo>
                <a:lnTo>
                  <a:pt x="6056109" y="596773"/>
                </a:lnTo>
                <a:lnTo>
                  <a:pt x="6055144" y="601637"/>
                </a:lnTo>
                <a:lnTo>
                  <a:pt x="6055144" y="606691"/>
                </a:lnTo>
                <a:lnTo>
                  <a:pt x="6055144" y="887310"/>
                </a:lnTo>
                <a:lnTo>
                  <a:pt x="6388722" y="887310"/>
                </a:lnTo>
                <a:lnTo>
                  <a:pt x="6388722" y="601637"/>
                </a:lnTo>
                <a:close/>
              </a:path>
            </a:pathLst>
          </a:custGeom>
          <a:solidFill>
            <a:srgbClr val="FBA2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2235455" y="4283517"/>
            <a:ext cx="2489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36195">
              <a:lnSpc>
                <a:spcPct val="100000"/>
              </a:lnSpc>
              <a:spcBef>
                <a:spcPts val="309"/>
              </a:spcBef>
            </a:pPr>
            <a:r>
              <a:rPr sz="900" spc="-15" dirty="0">
                <a:latin typeface="Calibri"/>
                <a:cs typeface="Calibri"/>
              </a:rPr>
              <a:t>103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277324" y="4740098"/>
            <a:ext cx="220345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  <a:spcBef>
                <a:spcPts val="309"/>
              </a:spcBef>
            </a:pPr>
            <a:r>
              <a:rPr sz="900" spc="80" dirty="0">
                <a:latin typeface="Calibri"/>
                <a:cs typeface="Calibri"/>
              </a:rPr>
              <a:t>50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323957" y="4852089"/>
            <a:ext cx="182245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8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26670">
              <a:lnSpc>
                <a:spcPct val="100000"/>
              </a:lnSpc>
              <a:spcBef>
                <a:spcPts val="309"/>
              </a:spcBef>
            </a:pPr>
            <a:r>
              <a:rPr sz="900" spc="35" dirty="0">
                <a:latin typeface="Calibri"/>
                <a:cs typeface="Calibri"/>
              </a:rPr>
              <a:t>37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706192" y="5031625"/>
            <a:ext cx="6388735" cy="353695"/>
          </a:xfrm>
          <a:custGeom>
            <a:avLst/>
            <a:gdLst/>
            <a:ahLst/>
            <a:cxnLst/>
            <a:rect l="l" t="t" r="r" b="b"/>
            <a:pathLst>
              <a:path w="6388734" h="353695">
                <a:moveTo>
                  <a:pt x="333578" y="33070"/>
                </a:moveTo>
                <a:lnTo>
                  <a:pt x="305371" y="965"/>
                </a:lnTo>
                <a:lnTo>
                  <a:pt x="300507" y="0"/>
                </a:lnTo>
                <a:lnTo>
                  <a:pt x="33070" y="0"/>
                </a:lnTo>
                <a:lnTo>
                  <a:pt x="965" y="28206"/>
                </a:lnTo>
                <a:lnTo>
                  <a:pt x="0" y="33070"/>
                </a:lnTo>
                <a:lnTo>
                  <a:pt x="0" y="38125"/>
                </a:lnTo>
                <a:lnTo>
                  <a:pt x="0" y="353199"/>
                </a:lnTo>
                <a:lnTo>
                  <a:pt x="333578" y="353199"/>
                </a:lnTo>
                <a:lnTo>
                  <a:pt x="333578" y="33070"/>
                </a:lnTo>
                <a:close/>
              </a:path>
              <a:path w="6388734" h="353695">
                <a:moveTo>
                  <a:pt x="3361144" y="248437"/>
                </a:moveTo>
                <a:lnTo>
                  <a:pt x="3332937" y="216331"/>
                </a:lnTo>
                <a:lnTo>
                  <a:pt x="3328073" y="215366"/>
                </a:lnTo>
                <a:lnTo>
                  <a:pt x="3060636" y="215366"/>
                </a:lnTo>
                <a:lnTo>
                  <a:pt x="3028543" y="243573"/>
                </a:lnTo>
                <a:lnTo>
                  <a:pt x="3027578" y="248437"/>
                </a:lnTo>
                <a:lnTo>
                  <a:pt x="3027578" y="253492"/>
                </a:lnTo>
                <a:lnTo>
                  <a:pt x="3027578" y="353199"/>
                </a:lnTo>
                <a:lnTo>
                  <a:pt x="3361144" y="353199"/>
                </a:lnTo>
                <a:lnTo>
                  <a:pt x="3361144" y="248437"/>
                </a:lnTo>
                <a:close/>
              </a:path>
              <a:path w="6388734" h="353695">
                <a:moveTo>
                  <a:pt x="6388722" y="314172"/>
                </a:moveTo>
                <a:lnTo>
                  <a:pt x="6363221" y="285153"/>
                </a:lnTo>
                <a:lnTo>
                  <a:pt x="6358826" y="284289"/>
                </a:lnTo>
                <a:lnTo>
                  <a:pt x="6085040" y="284289"/>
                </a:lnTo>
                <a:lnTo>
                  <a:pt x="6056020" y="309778"/>
                </a:lnTo>
                <a:lnTo>
                  <a:pt x="6055144" y="314172"/>
                </a:lnTo>
                <a:lnTo>
                  <a:pt x="6055144" y="318744"/>
                </a:lnTo>
                <a:lnTo>
                  <a:pt x="6055144" y="353199"/>
                </a:lnTo>
                <a:lnTo>
                  <a:pt x="6388722" y="353199"/>
                </a:lnTo>
                <a:lnTo>
                  <a:pt x="6388722" y="314172"/>
                </a:lnTo>
                <a:close/>
              </a:path>
            </a:pathLst>
          </a:custGeom>
          <a:solidFill>
            <a:srgbClr val="FFC1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2784039" y="4817630"/>
            <a:ext cx="182245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9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36195">
              <a:lnSpc>
                <a:spcPct val="100000"/>
              </a:lnSpc>
              <a:spcBef>
                <a:spcPts val="309"/>
              </a:spcBef>
            </a:pPr>
            <a:r>
              <a:rPr sz="900" spc="-40" dirty="0">
                <a:latin typeface="Calibri"/>
                <a:cs typeface="Calibri"/>
              </a:rPr>
              <a:t>41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811612" y="4929305"/>
            <a:ext cx="182245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3%</a:t>
            </a:r>
            <a:endParaRPr sz="900">
              <a:latin typeface="Calibri"/>
              <a:cs typeface="Calibri"/>
            </a:endParaRPr>
          </a:p>
          <a:p>
            <a:pPr marL="36195">
              <a:lnSpc>
                <a:spcPct val="100000"/>
              </a:lnSpc>
              <a:spcBef>
                <a:spcPts val="45"/>
              </a:spcBef>
            </a:pPr>
            <a:r>
              <a:rPr sz="900" spc="-45" dirty="0">
                <a:latin typeface="Calibri"/>
                <a:cs typeface="Calibri"/>
              </a:rPr>
              <a:t>16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839185" y="4998223"/>
            <a:ext cx="182245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55244">
              <a:lnSpc>
                <a:spcPct val="100000"/>
              </a:lnSpc>
              <a:spcBef>
                <a:spcPts val="45"/>
              </a:spcBef>
            </a:pPr>
            <a:r>
              <a:rPr sz="900" spc="60" dirty="0">
                <a:latin typeface="Calibri"/>
                <a:cs typeface="Calibri"/>
              </a:rPr>
              <a:t>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221418" y="5031625"/>
            <a:ext cx="6388735" cy="353695"/>
          </a:xfrm>
          <a:custGeom>
            <a:avLst/>
            <a:gdLst/>
            <a:ahLst/>
            <a:cxnLst/>
            <a:rect l="l" t="t" r="r" b="b"/>
            <a:pathLst>
              <a:path w="6388734" h="353695">
                <a:moveTo>
                  <a:pt x="333578" y="101981"/>
                </a:moveTo>
                <a:lnTo>
                  <a:pt x="305371" y="69888"/>
                </a:lnTo>
                <a:lnTo>
                  <a:pt x="300507" y="68922"/>
                </a:lnTo>
                <a:lnTo>
                  <a:pt x="33070" y="68922"/>
                </a:lnTo>
                <a:lnTo>
                  <a:pt x="965" y="97116"/>
                </a:lnTo>
                <a:lnTo>
                  <a:pt x="0" y="101981"/>
                </a:lnTo>
                <a:lnTo>
                  <a:pt x="0" y="107035"/>
                </a:lnTo>
                <a:lnTo>
                  <a:pt x="0" y="353199"/>
                </a:lnTo>
                <a:lnTo>
                  <a:pt x="333578" y="353199"/>
                </a:lnTo>
                <a:lnTo>
                  <a:pt x="333578" y="101981"/>
                </a:lnTo>
                <a:close/>
              </a:path>
              <a:path w="6388734" h="353695">
                <a:moveTo>
                  <a:pt x="3361144" y="33070"/>
                </a:moveTo>
                <a:lnTo>
                  <a:pt x="3332937" y="965"/>
                </a:lnTo>
                <a:lnTo>
                  <a:pt x="3328073" y="0"/>
                </a:lnTo>
                <a:lnTo>
                  <a:pt x="3060636" y="0"/>
                </a:lnTo>
                <a:lnTo>
                  <a:pt x="3028543" y="28206"/>
                </a:lnTo>
                <a:lnTo>
                  <a:pt x="3027578" y="33070"/>
                </a:lnTo>
                <a:lnTo>
                  <a:pt x="3027578" y="38125"/>
                </a:lnTo>
                <a:lnTo>
                  <a:pt x="3027578" y="353199"/>
                </a:lnTo>
                <a:lnTo>
                  <a:pt x="3361144" y="353199"/>
                </a:lnTo>
                <a:lnTo>
                  <a:pt x="3361144" y="33070"/>
                </a:lnTo>
                <a:close/>
              </a:path>
              <a:path w="6388734" h="353695">
                <a:moveTo>
                  <a:pt x="6388722" y="319049"/>
                </a:moveTo>
                <a:lnTo>
                  <a:pt x="6362560" y="292900"/>
                </a:lnTo>
                <a:lnTo>
                  <a:pt x="6081306" y="292900"/>
                </a:lnTo>
                <a:lnTo>
                  <a:pt x="6055144" y="319049"/>
                </a:lnTo>
                <a:lnTo>
                  <a:pt x="6055144" y="323049"/>
                </a:lnTo>
                <a:lnTo>
                  <a:pt x="6055144" y="353199"/>
                </a:lnTo>
                <a:lnTo>
                  <a:pt x="6388722" y="353199"/>
                </a:lnTo>
                <a:lnTo>
                  <a:pt x="6388722" y="319049"/>
                </a:lnTo>
                <a:close/>
              </a:path>
            </a:pathLst>
          </a:custGeom>
          <a:solidFill>
            <a:srgbClr val="90D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3304032" y="4886548"/>
            <a:ext cx="1727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-15" dirty="0">
                <a:solidFill>
                  <a:srgbClr val="9194AA"/>
                </a:solidFill>
                <a:latin typeface="Calibri"/>
                <a:cs typeface="Calibri"/>
              </a:rPr>
              <a:t>7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17145">
              <a:lnSpc>
                <a:spcPct val="100000"/>
              </a:lnSpc>
              <a:spcBef>
                <a:spcPts val="309"/>
              </a:spcBef>
            </a:pPr>
            <a:r>
              <a:rPr sz="900" spc="60" dirty="0">
                <a:latin typeface="Calibri"/>
                <a:cs typeface="Calibri"/>
              </a:rPr>
              <a:t>33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326839" y="4817630"/>
            <a:ext cx="182245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8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36195">
              <a:lnSpc>
                <a:spcPct val="100000"/>
              </a:lnSpc>
              <a:spcBef>
                <a:spcPts val="309"/>
              </a:spcBef>
            </a:pPr>
            <a:r>
              <a:rPr sz="900" spc="-40" dirty="0">
                <a:latin typeface="Calibri"/>
                <a:cs typeface="Calibri"/>
              </a:rPr>
              <a:t>41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368708" y="5006837"/>
            <a:ext cx="153670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45720">
              <a:lnSpc>
                <a:spcPct val="100000"/>
              </a:lnSpc>
              <a:spcBef>
                <a:spcPts val="45"/>
              </a:spcBef>
            </a:pPr>
            <a:r>
              <a:rPr sz="900" spc="10" dirty="0">
                <a:latin typeface="Calibri"/>
                <a:cs typeface="Calibri"/>
              </a:rPr>
              <a:t>7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46" name="object 46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50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18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229" dirty="0">
                <a:solidFill>
                  <a:srgbClr val="FFFFFF"/>
                </a:solidFill>
                <a:latin typeface="Calibri"/>
                <a:cs typeface="Calibri"/>
              </a:rPr>
              <a:t>PSSA</a:t>
            </a:r>
            <a:r>
              <a:rPr sz="1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185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18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90" dirty="0">
                <a:solidFill>
                  <a:srgbClr val="FFFFFF"/>
                </a:solidFill>
                <a:latin typeface="Calibri"/>
                <a:cs typeface="Calibri"/>
              </a:rPr>
              <a:t>Better</a:t>
            </a:r>
            <a:r>
              <a:rPr sz="1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135" dirty="0">
                <a:solidFill>
                  <a:srgbClr val="FFFFFF"/>
                </a:solidFill>
                <a:latin typeface="Calibri"/>
                <a:cs typeface="Calibri"/>
              </a:rPr>
              <a:t>Serve</a:t>
            </a:r>
            <a:r>
              <a:rPr sz="180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6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98900" y="1445490"/>
            <a:ext cx="3048000" cy="4257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1200" spc="100" dirty="0" smtClean="0">
                <a:latin typeface="Calibri"/>
                <a:cs typeface="Calibri"/>
              </a:rPr>
              <a:t>Name of </a:t>
            </a:r>
            <a:r>
              <a:rPr sz="1200" spc="100" dirty="0" smtClean="0">
                <a:latin typeface="Calibri"/>
                <a:cs typeface="Calibri"/>
              </a:rPr>
              <a:t>Club</a:t>
            </a:r>
            <a:r>
              <a:rPr lang="en-US" sz="1200" spc="100" dirty="0" smtClean="0">
                <a:latin typeface="Calibri"/>
                <a:cs typeface="Calibri"/>
              </a:rPr>
              <a:t>s Completing Survey</a:t>
            </a:r>
            <a:r>
              <a:rPr sz="1200" spc="60" dirty="0" smtClean="0">
                <a:latin typeface="Calibri"/>
                <a:cs typeface="Calibri"/>
              </a:rPr>
              <a:t>:</a:t>
            </a:r>
            <a:endParaRPr sz="12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35"/>
              </a:spcBef>
            </a:pPr>
            <a:r>
              <a:rPr sz="900" spc="70" dirty="0">
                <a:solidFill>
                  <a:srgbClr val="9194AA"/>
                </a:solidFill>
                <a:latin typeface="Calibri"/>
                <a:cs typeface="Calibri"/>
              </a:rPr>
              <a:t>26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503</a:t>
            </a:r>
            <a:r>
              <a:rPr sz="900" spc="-105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6054" y="2077694"/>
            <a:ext cx="9731375" cy="314960"/>
          </a:xfrm>
          <a:custGeom>
            <a:avLst/>
            <a:gdLst/>
            <a:ahLst/>
            <a:cxnLst/>
            <a:rect l="l" t="t" r="r" b="b"/>
            <a:pathLst>
              <a:path w="9731375" h="314960">
                <a:moveTo>
                  <a:pt x="9730803" y="13792"/>
                </a:moveTo>
                <a:lnTo>
                  <a:pt x="9728949" y="9296"/>
                </a:lnTo>
                <a:lnTo>
                  <a:pt x="9721494" y="1854"/>
                </a:lnTo>
                <a:lnTo>
                  <a:pt x="9717011" y="0"/>
                </a:lnTo>
                <a:lnTo>
                  <a:pt x="7195655" y="0"/>
                </a:lnTo>
                <a:lnTo>
                  <a:pt x="13804" y="0"/>
                </a:lnTo>
                <a:lnTo>
                  <a:pt x="9309" y="1854"/>
                </a:lnTo>
                <a:lnTo>
                  <a:pt x="1866" y="9296"/>
                </a:lnTo>
                <a:lnTo>
                  <a:pt x="0" y="13792"/>
                </a:lnTo>
                <a:lnTo>
                  <a:pt x="0" y="314502"/>
                </a:lnTo>
                <a:lnTo>
                  <a:pt x="7195655" y="314502"/>
                </a:lnTo>
                <a:lnTo>
                  <a:pt x="9730803" y="314502"/>
                </a:lnTo>
                <a:lnTo>
                  <a:pt x="9730803" y="13792"/>
                </a:lnTo>
                <a:close/>
              </a:path>
            </a:pathLst>
          </a:custGeom>
          <a:solidFill>
            <a:srgbClr val="F1F2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06327" y="2497032"/>
            <a:ext cx="286385" cy="229235"/>
          </a:xfrm>
          <a:custGeom>
            <a:avLst/>
            <a:gdLst/>
            <a:ahLst/>
            <a:cxnLst/>
            <a:rect l="l" t="t" r="r" b="b"/>
            <a:pathLst>
              <a:path w="286384" h="229235">
                <a:moveTo>
                  <a:pt x="252852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52852" y="0"/>
                </a:lnTo>
                <a:lnTo>
                  <a:pt x="284951" y="28204"/>
                </a:lnTo>
                <a:lnTo>
                  <a:pt x="285919" y="33067"/>
                </a:lnTo>
                <a:lnTo>
                  <a:pt x="285919" y="195668"/>
                </a:lnTo>
                <a:lnTo>
                  <a:pt x="257714" y="227768"/>
                </a:lnTo>
                <a:lnTo>
                  <a:pt x="252852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86063" y="2811544"/>
            <a:ext cx="9731375" cy="400685"/>
            <a:chOff x="486063" y="2811544"/>
            <a:chExt cx="9731375" cy="400685"/>
          </a:xfrm>
        </p:grpSpPr>
        <p:sp>
          <p:nvSpPr>
            <p:cNvPr id="7" name="object 7"/>
            <p:cNvSpPr/>
            <p:nvPr/>
          </p:nvSpPr>
          <p:spPr>
            <a:xfrm>
              <a:off x="486063" y="2811544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81710" y="2811544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825389" y="2897320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4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8825389" y="3297608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4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486063" y="3612119"/>
            <a:ext cx="9731375" cy="400685"/>
            <a:chOff x="486063" y="3612119"/>
            <a:chExt cx="9731375" cy="400685"/>
          </a:xfrm>
        </p:grpSpPr>
        <p:sp>
          <p:nvSpPr>
            <p:cNvPr id="12" name="object 12"/>
            <p:cNvSpPr/>
            <p:nvPr/>
          </p:nvSpPr>
          <p:spPr>
            <a:xfrm>
              <a:off x="486063" y="3612119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681710" y="3612119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825389" y="3697895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4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8825389" y="4098183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4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486063" y="4412694"/>
            <a:ext cx="9731375" cy="400685"/>
            <a:chOff x="486063" y="4412694"/>
            <a:chExt cx="9731375" cy="400685"/>
          </a:xfrm>
        </p:grpSpPr>
        <p:sp>
          <p:nvSpPr>
            <p:cNvPr id="17" name="object 17"/>
            <p:cNvSpPr/>
            <p:nvPr/>
          </p:nvSpPr>
          <p:spPr>
            <a:xfrm>
              <a:off x="486063" y="4412694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81710" y="4412694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825389" y="4498470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3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8825389" y="4898758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4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486063" y="5213270"/>
            <a:ext cx="9731375" cy="400685"/>
            <a:chOff x="486063" y="5213270"/>
            <a:chExt cx="9731375" cy="400685"/>
          </a:xfrm>
        </p:grpSpPr>
        <p:sp>
          <p:nvSpPr>
            <p:cNvPr id="22" name="object 22"/>
            <p:cNvSpPr/>
            <p:nvPr/>
          </p:nvSpPr>
          <p:spPr>
            <a:xfrm>
              <a:off x="486063" y="5213270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681710" y="5213270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825389" y="5299046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0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3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8825389" y="5699333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7"/>
                </a:lnTo>
                <a:lnTo>
                  <a:pt x="966" y="200530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3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7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6" name="object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782807"/>
              </p:ext>
            </p:extLst>
          </p:nvPr>
        </p:nvGraphicFramePr>
        <p:xfrm>
          <a:off x="475932" y="2077088"/>
          <a:ext cx="9740899" cy="41459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5345"/>
                <a:gridCol w="2535554"/>
              </a:tblGrid>
              <a:tr h="324042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lang="en-US" sz="1050" spc="45" dirty="0" smtClean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Clubs</a:t>
                      </a:r>
                      <a:r>
                        <a:rPr lang="en-US" sz="1050" spc="45" baseline="0" dirty="0" smtClean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 that took the survey as a club, not an individual or family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spc="75" dirty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Responses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</a:tr>
              <a:tr h="4098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900" b="1" spc="4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Glendale </a:t>
                      </a:r>
                      <a:r>
                        <a:rPr lang="en-US" sz="900" b="1" spc="2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900" b="1" spc="2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ake </a:t>
                      </a:r>
                      <a:r>
                        <a:rPr lang="en-US" sz="900" b="1" spc="4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900" b="1" spc="4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nowmobile</a:t>
                      </a:r>
                      <a:r>
                        <a:rPr sz="900" b="1" spc="7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900" b="1" spc="4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900" b="1" spc="4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lub</a:t>
                      </a:r>
                      <a:endParaRPr sz="900" b="1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b="1" spc="3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NEP</a:t>
                      </a:r>
                      <a:r>
                        <a:rPr lang="en-US" sz="900" b="1" spc="30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900" b="1" spc="30" baseline="0" dirty="0" err="1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Sno</a:t>
                      </a:r>
                      <a:r>
                        <a:rPr lang="en-US" sz="900" b="1" spc="30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Trails</a:t>
                      </a:r>
                      <a:endParaRPr sz="9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</a:pPr>
                      <a:endParaRPr lang="en-US" sz="900" b="1" spc="0" dirty="0" smtClean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b="1" spc="6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A.C.E. </a:t>
                      </a:r>
                      <a:r>
                        <a:rPr lang="en-US" sz="900" b="1" spc="5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Snowmobile</a:t>
                      </a:r>
                      <a:r>
                        <a:rPr lang="en-US" sz="900" b="1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900" b="1" spc="8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Club, Marienville Trail</a:t>
                      </a:r>
                      <a:r>
                        <a:rPr lang="en-US" sz="900" b="1" spc="80" baseline="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Riders, PA Snow Seekers, </a:t>
                      </a:r>
                      <a:r>
                        <a:rPr lang="en-US" sz="900" b="1" spc="80" baseline="0" dirty="0" err="1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Scagburners</a:t>
                      </a:r>
                      <a:r>
                        <a:rPr lang="en-US" sz="900" b="1" spc="80" baseline="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SC, Presque Isle SC</a:t>
                      </a:r>
                      <a:endParaRPr lang="en-US" sz="900" b="1" dirty="0" smtClean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b="1" spc="35" dirty="0" err="1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Chatauqua</a:t>
                      </a:r>
                      <a:r>
                        <a:rPr lang="en-US" sz="900" b="1" spc="3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Lake SC, Potter County SC, Southern Potter SC, </a:t>
                      </a:r>
                      <a:r>
                        <a:rPr lang="en-US" sz="900" b="1" spc="35" dirty="0" err="1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Pymatuning</a:t>
                      </a:r>
                      <a:r>
                        <a:rPr lang="en-US" sz="900" b="1" spc="3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Trailblazers, </a:t>
                      </a:r>
                      <a:r>
                        <a:rPr sz="900" b="1" spc="3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Wales</a:t>
                      </a:r>
                      <a:r>
                        <a:rPr sz="900" b="1" spc="-2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45" dirty="0" err="1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Sno</a:t>
                      </a:r>
                      <a:r>
                        <a:rPr sz="900" b="1" spc="4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-Drifters</a:t>
                      </a:r>
                      <a:r>
                        <a:rPr lang="en-US" sz="900" b="1" spc="4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, Willow</a:t>
                      </a:r>
                      <a:r>
                        <a:rPr lang="en-US" sz="900" b="1" spc="4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Creek SC, T </a:t>
                      </a:r>
                      <a:r>
                        <a:rPr lang="en-US" sz="900" b="1" spc="45" baseline="0" dirty="0" err="1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Vac</a:t>
                      </a:r>
                      <a:r>
                        <a:rPr lang="en-US" sz="900" b="1" spc="4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, Test</a:t>
                      </a:r>
                      <a:endParaRPr sz="9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b="1" dirty="0" smtClean="0">
                          <a:latin typeface="+mn-lt"/>
                          <a:cs typeface="Calibri"/>
                        </a:rPr>
                        <a:t>Total Club Reponses</a:t>
                      </a:r>
                      <a:endParaRPr lang="en-US" sz="900" b="1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latin typeface="Calibri"/>
                          <a:cs typeface="Calibri"/>
                        </a:rPr>
                        <a:t>28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lang="en-US" sz="900" dirty="0" smtClean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6100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27" name="object 27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28" name="object 28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67"/>
                  </a:lnTo>
                  <a:lnTo>
                    <a:pt x="0" y="45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67"/>
                  </a:lnTo>
                  <a:lnTo>
                    <a:pt x="0" y="45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50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18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229" dirty="0">
                <a:solidFill>
                  <a:srgbClr val="FFFFFF"/>
                </a:solidFill>
                <a:latin typeface="Calibri"/>
                <a:cs typeface="Calibri"/>
              </a:rPr>
              <a:t>PSSA</a:t>
            </a:r>
            <a:r>
              <a:rPr sz="1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185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18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90" dirty="0">
                <a:solidFill>
                  <a:srgbClr val="FFFFFF"/>
                </a:solidFill>
                <a:latin typeface="Calibri"/>
                <a:cs typeface="Calibri"/>
              </a:rPr>
              <a:t>Better</a:t>
            </a:r>
            <a:r>
              <a:rPr sz="1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135" dirty="0">
                <a:solidFill>
                  <a:srgbClr val="FFFFFF"/>
                </a:solidFill>
                <a:latin typeface="Calibri"/>
                <a:cs typeface="Calibri"/>
              </a:rPr>
              <a:t>Serve</a:t>
            </a:r>
            <a:r>
              <a:rPr sz="180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6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5373" y="1445490"/>
            <a:ext cx="1516380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75" dirty="0">
                <a:latin typeface="Calibri"/>
                <a:cs typeface="Calibri"/>
              </a:rPr>
              <a:t>Number </a:t>
            </a:r>
            <a:r>
              <a:rPr sz="1200" spc="45" dirty="0">
                <a:latin typeface="Calibri"/>
                <a:cs typeface="Calibri"/>
              </a:rPr>
              <a:t>of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members: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35"/>
              </a:spcBef>
            </a:pPr>
            <a:r>
              <a:rPr sz="900" spc="-75" dirty="0">
                <a:solidFill>
                  <a:srgbClr val="9194AA"/>
                </a:solidFill>
                <a:latin typeface="Calibri"/>
                <a:cs typeface="Calibri"/>
              </a:rPr>
              <a:t>17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-20" dirty="0">
                <a:solidFill>
                  <a:srgbClr val="9194AA"/>
                </a:solidFill>
                <a:latin typeface="Calibri"/>
                <a:cs typeface="Calibri"/>
              </a:rPr>
              <a:t>512</a:t>
            </a:r>
            <a:r>
              <a:rPr sz="900" spc="-60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6054" y="2077694"/>
            <a:ext cx="9731375" cy="314960"/>
          </a:xfrm>
          <a:custGeom>
            <a:avLst/>
            <a:gdLst/>
            <a:ahLst/>
            <a:cxnLst/>
            <a:rect l="l" t="t" r="r" b="b"/>
            <a:pathLst>
              <a:path w="9731375" h="314960">
                <a:moveTo>
                  <a:pt x="9730803" y="13792"/>
                </a:moveTo>
                <a:lnTo>
                  <a:pt x="9728949" y="9296"/>
                </a:lnTo>
                <a:lnTo>
                  <a:pt x="9721494" y="1854"/>
                </a:lnTo>
                <a:lnTo>
                  <a:pt x="9717011" y="0"/>
                </a:lnTo>
                <a:lnTo>
                  <a:pt x="7195655" y="0"/>
                </a:lnTo>
                <a:lnTo>
                  <a:pt x="13804" y="0"/>
                </a:lnTo>
                <a:lnTo>
                  <a:pt x="9309" y="1854"/>
                </a:lnTo>
                <a:lnTo>
                  <a:pt x="1866" y="9296"/>
                </a:lnTo>
                <a:lnTo>
                  <a:pt x="0" y="13792"/>
                </a:lnTo>
                <a:lnTo>
                  <a:pt x="0" y="314502"/>
                </a:lnTo>
                <a:lnTo>
                  <a:pt x="7195655" y="314502"/>
                </a:lnTo>
                <a:lnTo>
                  <a:pt x="9730803" y="314502"/>
                </a:lnTo>
                <a:lnTo>
                  <a:pt x="9730803" y="13792"/>
                </a:lnTo>
                <a:close/>
              </a:path>
            </a:pathLst>
          </a:custGeom>
          <a:solidFill>
            <a:srgbClr val="F1F2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06327" y="2497032"/>
            <a:ext cx="286385" cy="229235"/>
          </a:xfrm>
          <a:custGeom>
            <a:avLst/>
            <a:gdLst/>
            <a:ahLst/>
            <a:cxnLst/>
            <a:rect l="l" t="t" r="r" b="b"/>
            <a:pathLst>
              <a:path w="286384" h="229235">
                <a:moveTo>
                  <a:pt x="252852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52852" y="0"/>
                </a:lnTo>
                <a:lnTo>
                  <a:pt x="284951" y="28204"/>
                </a:lnTo>
                <a:lnTo>
                  <a:pt x="285919" y="33067"/>
                </a:lnTo>
                <a:lnTo>
                  <a:pt x="285919" y="195668"/>
                </a:lnTo>
                <a:lnTo>
                  <a:pt x="257714" y="227768"/>
                </a:lnTo>
                <a:lnTo>
                  <a:pt x="252852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86063" y="2811544"/>
            <a:ext cx="9731375" cy="400685"/>
            <a:chOff x="486063" y="2811544"/>
            <a:chExt cx="9731375" cy="400685"/>
          </a:xfrm>
        </p:grpSpPr>
        <p:sp>
          <p:nvSpPr>
            <p:cNvPr id="7" name="object 7"/>
            <p:cNvSpPr/>
            <p:nvPr/>
          </p:nvSpPr>
          <p:spPr>
            <a:xfrm>
              <a:off x="486063" y="2811544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81710" y="2811544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806327" y="2897320"/>
              <a:ext cx="286385" cy="229235"/>
            </a:xfrm>
            <a:custGeom>
              <a:avLst/>
              <a:gdLst/>
              <a:ahLst/>
              <a:cxnLst/>
              <a:rect l="l" t="t" r="r" b="b"/>
              <a:pathLst>
                <a:path w="286384" h="229235">
                  <a:moveTo>
                    <a:pt x="252852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7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52852" y="0"/>
                  </a:lnTo>
                  <a:lnTo>
                    <a:pt x="284951" y="28204"/>
                  </a:lnTo>
                  <a:lnTo>
                    <a:pt x="285919" y="33067"/>
                  </a:lnTo>
                  <a:lnTo>
                    <a:pt x="285919" y="195668"/>
                  </a:lnTo>
                  <a:lnTo>
                    <a:pt x="257714" y="227768"/>
                  </a:lnTo>
                  <a:lnTo>
                    <a:pt x="252852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8806327" y="3297608"/>
            <a:ext cx="286385" cy="229235"/>
          </a:xfrm>
          <a:custGeom>
            <a:avLst/>
            <a:gdLst/>
            <a:ahLst/>
            <a:cxnLst/>
            <a:rect l="l" t="t" r="r" b="b"/>
            <a:pathLst>
              <a:path w="286384" h="229235">
                <a:moveTo>
                  <a:pt x="252852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52852" y="0"/>
                </a:lnTo>
                <a:lnTo>
                  <a:pt x="284951" y="28204"/>
                </a:lnTo>
                <a:lnTo>
                  <a:pt x="285919" y="33067"/>
                </a:lnTo>
                <a:lnTo>
                  <a:pt x="285919" y="195668"/>
                </a:lnTo>
                <a:lnTo>
                  <a:pt x="257714" y="227768"/>
                </a:lnTo>
                <a:lnTo>
                  <a:pt x="252852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486063" y="3612119"/>
            <a:ext cx="9731375" cy="400685"/>
            <a:chOff x="486063" y="3612119"/>
            <a:chExt cx="9731375" cy="400685"/>
          </a:xfrm>
        </p:grpSpPr>
        <p:sp>
          <p:nvSpPr>
            <p:cNvPr id="12" name="object 12"/>
            <p:cNvSpPr/>
            <p:nvPr/>
          </p:nvSpPr>
          <p:spPr>
            <a:xfrm>
              <a:off x="486063" y="3612119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681710" y="3612119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806327" y="3697895"/>
              <a:ext cx="286385" cy="229235"/>
            </a:xfrm>
            <a:custGeom>
              <a:avLst/>
              <a:gdLst/>
              <a:ahLst/>
              <a:cxnLst/>
              <a:rect l="l" t="t" r="r" b="b"/>
              <a:pathLst>
                <a:path w="286384" h="229235">
                  <a:moveTo>
                    <a:pt x="252852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7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52852" y="0"/>
                  </a:lnTo>
                  <a:lnTo>
                    <a:pt x="284951" y="28204"/>
                  </a:lnTo>
                  <a:lnTo>
                    <a:pt x="285919" y="33067"/>
                  </a:lnTo>
                  <a:lnTo>
                    <a:pt x="285919" y="195668"/>
                  </a:lnTo>
                  <a:lnTo>
                    <a:pt x="257714" y="227768"/>
                  </a:lnTo>
                  <a:lnTo>
                    <a:pt x="252852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8825389" y="4098183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4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486063" y="4412694"/>
            <a:ext cx="9731375" cy="400685"/>
            <a:chOff x="486063" y="4412694"/>
            <a:chExt cx="9731375" cy="400685"/>
          </a:xfrm>
        </p:grpSpPr>
        <p:sp>
          <p:nvSpPr>
            <p:cNvPr id="17" name="object 17"/>
            <p:cNvSpPr/>
            <p:nvPr/>
          </p:nvSpPr>
          <p:spPr>
            <a:xfrm>
              <a:off x="486063" y="4412694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81710" y="4412694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825389" y="4498470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3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8825389" y="4898758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4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486063" y="5213270"/>
            <a:ext cx="9731375" cy="400685"/>
            <a:chOff x="486063" y="5213270"/>
            <a:chExt cx="9731375" cy="400685"/>
          </a:xfrm>
        </p:grpSpPr>
        <p:sp>
          <p:nvSpPr>
            <p:cNvPr id="22" name="object 22"/>
            <p:cNvSpPr/>
            <p:nvPr/>
          </p:nvSpPr>
          <p:spPr>
            <a:xfrm>
              <a:off x="486063" y="5213270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681710" y="5213270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825389" y="5299046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0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3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8825389" y="5699333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7"/>
                </a:lnTo>
                <a:lnTo>
                  <a:pt x="966" y="200530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3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7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6" name="object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151903"/>
              </p:ext>
            </p:extLst>
          </p:nvPr>
        </p:nvGraphicFramePr>
        <p:xfrm>
          <a:off x="469178" y="2063181"/>
          <a:ext cx="9740899" cy="3926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5345"/>
                <a:gridCol w="2535554"/>
              </a:tblGrid>
              <a:tr h="324042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lang="en-US" sz="1050" spc="45" dirty="0" smtClean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Club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lang="en-US" sz="1050" spc="75" dirty="0" smtClean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Numbe</a:t>
                      </a:r>
                      <a:r>
                        <a:rPr lang="en-US" sz="1050" spc="75" baseline="0" dirty="0" smtClean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r of Members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</a:tr>
              <a:tr h="4098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b="1" spc="80" dirty="0" err="1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Chatauqua</a:t>
                      </a:r>
                      <a:r>
                        <a:rPr lang="en-US" sz="900" b="1" spc="80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Lake Snowmobile Club</a:t>
                      </a:r>
                      <a:endParaRPr sz="900" b="1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1368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b="1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Glendale</a:t>
                      </a:r>
                      <a:r>
                        <a:rPr lang="en-US" sz="900" b="1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Lake Snowmobile Club (4 </a:t>
                      </a:r>
                      <a:r>
                        <a:rPr lang="en-US" sz="900" b="1" baseline="0" dirty="0" err="1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reponses</a:t>
                      </a:r>
                      <a:r>
                        <a:rPr lang="en-US" sz="900" b="1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= 125, 181, 181, 200), Southern Potter Snowmobile Club</a:t>
                      </a:r>
                      <a:endParaRPr sz="9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125-200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b="1" dirty="0" err="1" smtClean="0">
                          <a:latin typeface="Calibri"/>
                          <a:cs typeface="Calibri"/>
                        </a:rPr>
                        <a:t>Scagburners</a:t>
                      </a:r>
                      <a:r>
                        <a:rPr lang="en-US" sz="900" b="1" dirty="0" smtClean="0">
                          <a:latin typeface="Calibri"/>
                          <a:cs typeface="Calibri"/>
                        </a:rPr>
                        <a:t> Snowmobile</a:t>
                      </a:r>
                      <a:r>
                        <a:rPr lang="en-US" sz="900" b="1" baseline="0" dirty="0" smtClean="0">
                          <a:latin typeface="Calibri"/>
                          <a:cs typeface="Calibri"/>
                        </a:rPr>
                        <a:t> Club</a:t>
                      </a:r>
                      <a:endParaRPr sz="9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105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b="1" spc="8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A.C.E.</a:t>
                      </a:r>
                      <a:r>
                        <a:rPr lang="en-US" sz="900" b="1" spc="80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Snowmobile Club</a:t>
                      </a:r>
                      <a:endParaRPr sz="9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100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b="1" spc="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NEP</a:t>
                      </a:r>
                      <a:r>
                        <a:rPr lang="en-US" sz="900" b="1" spc="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900" b="1" spc="5" baseline="0" dirty="0" err="1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Sno</a:t>
                      </a:r>
                      <a:r>
                        <a:rPr lang="en-US" sz="900" b="1" spc="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Trails</a:t>
                      </a:r>
                      <a:endParaRPr sz="9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100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b="1" spc="7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Presque Isle Snowmobile Club, Marienville Trail Riders, Wales </a:t>
                      </a:r>
                      <a:r>
                        <a:rPr lang="en-US" sz="900" b="1" spc="75" baseline="0" dirty="0" err="1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Sno</a:t>
                      </a:r>
                      <a:r>
                        <a:rPr lang="en-US" sz="900" b="1" spc="7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-Drifters</a:t>
                      </a:r>
                      <a:endParaRPr sz="9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80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b="1" spc="-1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PA</a:t>
                      </a:r>
                      <a:r>
                        <a:rPr lang="en-US" sz="900" b="1" spc="-1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900" b="1" spc="-15" baseline="0" dirty="0" err="1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Snowseekers</a:t>
                      </a:r>
                      <a:r>
                        <a:rPr lang="en-US" sz="900" b="1" spc="-1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(2 responses = 50, 66)</a:t>
                      </a:r>
                      <a:endParaRPr sz="9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50-66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b="1" spc="-15" dirty="0" err="1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Pymatuning</a:t>
                      </a:r>
                      <a:r>
                        <a:rPr lang="en-US" sz="900" b="1" spc="-1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Trailblazers</a:t>
                      </a:r>
                      <a:endParaRPr sz="9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50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3907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b="1" spc="6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lang="en-US" sz="900" b="1" spc="6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900" b="1" spc="65" baseline="0" dirty="0" err="1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Vac</a:t>
                      </a:r>
                      <a:endParaRPr sz="9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27" name="object 27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28" name="object 28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259" y="120741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50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18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229" dirty="0">
                <a:solidFill>
                  <a:srgbClr val="FFFFFF"/>
                </a:solidFill>
                <a:latin typeface="Calibri"/>
                <a:cs typeface="Calibri"/>
              </a:rPr>
              <a:t>PSSA</a:t>
            </a:r>
            <a:r>
              <a:rPr sz="1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185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18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90" dirty="0">
                <a:solidFill>
                  <a:srgbClr val="FFFFFF"/>
                </a:solidFill>
                <a:latin typeface="Calibri"/>
                <a:cs typeface="Calibri"/>
              </a:rPr>
              <a:t>Better</a:t>
            </a:r>
            <a:r>
              <a:rPr sz="1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135" dirty="0">
                <a:solidFill>
                  <a:srgbClr val="FFFFFF"/>
                </a:solidFill>
                <a:latin typeface="Calibri"/>
                <a:cs typeface="Calibri"/>
              </a:rPr>
              <a:t>Serve</a:t>
            </a:r>
            <a:r>
              <a:rPr sz="180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6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04688" y="1445502"/>
            <a:ext cx="2098040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85" dirty="0">
                <a:latin typeface="Calibri"/>
                <a:cs typeface="Calibri"/>
              </a:rPr>
              <a:t>County </a:t>
            </a:r>
            <a:r>
              <a:rPr sz="1200" spc="60" dirty="0">
                <a:latin typeface="Calibri"/>
                <a:cs typeface="Calibri"/>
              </a:rPr>
              <a:t>where </a:t>
            </a:r>
            <a:r>
              <a:rPr sz="1200" spc="75" dirty="0">
                <a:latin typeface="Calibri"/>
                <a:cs typeface="Calibri"/>
              </a:rPr>
              <a:t>club </a:t>
            </a:r>
            <a:r>
              <a:rPr sz="1200" spc="50" dirty="0">
                <a:latin typeface="Calibri"/>
                <a:cs typeface="Calibri"/>
              </a:rPr>
              <a:t>is</a:t>
            </a:r>
            <a:r>
              <a:rPr sz="1200" spc="-9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located: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35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23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506</a:t>
            </a:r>
            <a:r>
              <a:rPr sz="900" spc="-55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6054" y="2077706"/>
            <a:ext cx="9731375" cy="314960"/>
          </a:xfrm>
          <a:custGeom>
            <a:avLst/>
            <a:gdLst/>
            <a:ahLst/>
            <a:cxnLst/>
            <a:rect l="l" t="t" r="r" b="b"/>
            <a:pathLst>
              <a:path w="9731375" h="314960">
                <a:moveTo>
                  <a:pt x="9730803" y="13792"/>
                </a:moveTo>
                <a:lnTo>
                  <a:pt x="9728949" y="9296"/>
                </a:lnTo>
                <a:lnTo>
                  <a:pt x="9721494" y="1854"/>
                </a:lnTo>
                <a:lnTo>
                  <a:pt x="9717011" y="0"/>
                </a:lnTo>
                <a:lnTo>
                  <a:pt x="7195655" y="0"/>
                </a:lnTo>
                <a:lnTo>
                  <a:pt x="13804" y="0"/>
                </a:lnTo>
                <a:lnTo>
                  <a:pt x="9309" y="1854"/>
                </a:lnTo>
                <a:lnTo>
                  <a:pt x="1866" y="9296"/>
                </a:lnTo>
                <a:lnTo>
                  <a:pt x="0" y="13792"/>
                </a:lnTo>
                <a:lnTo>
                  <a:pt x="0" y="314502"/>
                </a:lnTo>
                <a:lnTo>
                  <a:pt x="7195655" y="314502"/>
                </a:lnTo>
                <a:lnTo>
                  <a:pt x="9730803" y="314502"/>
                </a:lnTo>
                <a:lnTo>
                  <a:pt x="9730803" y="13792"/>
                </a:lnTo>
                <a:close/>
              </a:path>
            </a:pathLst>
          </a:custGeom>
          <a:solidFill>
            <a:srgbClr val="F1F2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06327" y="2497044"/>
            <a:ext cx="286385" cy="229235"/>
          </a:xfrm>
          <a:custGeom>
            <a:avLst/>
            <a:gdLst/>
            <a:ahLst/>
            <a:cxnLst/>
            <a:rect l="l" t="t" r="r" b="b"/>
            <a:pathLst>
              <a:path w="286384" h="229235">
                <a:moveTo>
                  <a:pt x="252852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52852" y="0"/>
                </a:lnTo>
                <a:lnTo>
                  <a:pt x="284951" y="28204"/>
                </a:lnTo>
                <a:lnTo>
                  <a:pt x="285919" y="33067"/>
                </a:lnTo>
                <a:lnTo>
                  <a:pt x="285919" y="195668"/>
                </a:lnTo>
                <a:lnTo>
                  <a:pt x="257714" y="227768"/>
                </a:lnTo>
                <a:lnTo>
                  <a:pt x="252852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86063" y="2811556"/>
            <a:ext cx="9731375" cy="400685"/>
            <a:chOff x="486063" y="2811556"/>
            <a:chExt cx="9731375" cy="400685"/>
          </a:xfrm>
        </p:grpSpPr>
        <p:sp>
          <p:nvSpPr>
            <p:cNvPr id="7" name="object 7"/>
            <p:cNvSpPr/>
            <p:nvPr/>
          </p:nvSpPr>
          <p:spPr>
            <a:xfrm>
              <a:off x="486063" y="2811556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81710" y="2811556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806327" y="2897332"/>
              <a:ext cx="286385" cy="229235"/>
            </a:xfrm>
            <a:custGeom>
              <a:avLst/>
              <a:gdLst/>
              <a:ahLst/>
              <a:cxnLst/>
              <a:rect l="l" t="t" r="r" b="b"/>
              <a:pathLst>
                <a:path w="286384" h="229235">
                  <a:moveTo>
                    <a:pt x="252852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7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52852" y="0"/>
                  </a:lnTo>
                  <a:lnTo>
                    <a:pt x="284951" y="28204"/>
                  </a:lnTo>
                  <a:lnTo>
                    <a:pt x="285919" y="33067"/>
                  </a:lnTo>
                  <a:lnTo>
                    <a:pt x="285919" y="195668"/>
                  </a:lnTo>
                  <a:lnTo>
                    <a:pt x="257714" y="227768"/>
                  </a:lnTo>
                  <a:lnTo>
                    <a:pt x="252852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8806327" y="3297619"/>
            <a:ext cx="286385" cy="229235"/>
          </a:xfrm>
          <a:custGeom>
            <a:avLst/>
            <a:gdLst/>
            <a:ahLst/>
            <a:cxnLst/>
            <a:rect l="l" t="t" r="r" b="b"/>
            <a:pathLst>
              <a:path w="286384" h="229235">
                <a:moveTo>
                  <a:pt x="252852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52852" y="0"/>
                </a:lnTo>
                <a:lnTo>
                  <a:pt x="284951" y="28204"/>
                </a:lnTo>
                <a:lnTo>
                  <a:pt x="285919" y="33067"/>
                </a:lnTo>
                <a:lnTo>
                  <a:pt x="285919" y="195668"/>
                </a:lnTo>
                <a:lnTo>
                  <a:pt x="257714" y="227768"/>
                </a:lnTo>
                <a:lnTo>
                  <a:pt x="252852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486063" y="3612131"/>
            <a:ext cx="9731375" cy="400685"/>
            <a:chOff x="486063" y="3612131"/>
            <a:chExt cx="9731375" cy="400685"/>
          </a:xfrm>
        </p:grpSpPr>
        <p:sp>
          <p:nvSpPr>
            <p:cNvPr id="12" name="object 12"/>
            <p:cNvSpPr/>
            <p:nvPr/>
          </p:nvSpPr>
          <p:spPr>
            <a:xfrm>
              <a:off x="486063" y="3612131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681710" y="3612131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825389" y="3697907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4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8825389" y="4098195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4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486063" y="4412706"/>
            <a:ext cx="9731375" cy="400685"/>
            <a:chOff x="486063" y="4412706"/>
            <a:chExt cx="9731375" cy="400685"/>
          </a:xfrm>
        </p:grpSpPr>
        <p:sp>
          <p:nvSpPr>
            <p:cNvPr id="17" name="object 17"/>
            <p:cNvSpPr/>
            <p:nvPr/>
          </p:nvSpPr>
          <p:spPr>
            <a:xfrm>
              <a:off x="486063" y="4412706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81710" y="4412706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825389" y="4498482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3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8825389" y="4898770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4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486063" y="5213282"/>
            <a:ext cx="9731375" cy="400685"/>
            <a:chOff x="486063" y="5213282"/>
            <a:chExt cx="9731375" cy="400685"/>
          </a:xfrm>
        </p:grpSpPr>
        <p:sp>
          <p:nvSpPr>
            <p:cNvPr id="22" name="object 22"/>
            <p:cNvSpPr/>
            <p:nvPr/>
          </p:nvSpPr>
          <p:spPr>
            <a:xfrm>
              <a:off x="486063" y="5213282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681710" y="5213282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825389" y="5299058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0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3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8825389" y="5699345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7"/>
                </a:lnTo>
                <a:lnTo>
                  <a:pt x="966" y="200530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3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7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6" name="object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430260"/>
              </p:ext>
            </p:extLst>
          </p:nvPr>
        </p:nvGraphicFramePr>
        <p:xfrm>
          <a:off x="469178" y="2063193"/>
          <a:ext cx="9740899" cy="39266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5345"/>
                <a:gridCol w="2535554"/>
              </a:tblGrid>
              <a:tr h="324042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lang="en-US" sz="1050" spc="45" dirty="0" smtClean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County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lang="en-US" sz="1050" spc="75" dirty="0" smtClean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Clubs </a:t>
                      </a:r>
                      <a:r>
                        <a:rPr sz="1050" spc="75" dirty="0" smtClean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Respon</a:t>
                      </a:r>
                      <a:r>
                        <a:rPr lang="en-US" sz="1050" spc="75" dirty="0" smtClean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ding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</a:tr>
              <a:tr h="4098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000" b="1" spc="4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Cambria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b="1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000" b="1" spc="3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Wayne</a:t>
                      </a:r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000" b="1" spc="2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1000" b="1" spc="2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orest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000" b="1" spc="3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Erie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b="1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000" b="1" spc="5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Chautauqua</a:t>
                      </a:r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000" b="1" spc="3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Warren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lang="en-US" sz="1000" b="1" dirty="0" smtClean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lang="en-US" sz="1000" b="1" baseline="0" dirty="0" smtClean="0">
                          <a:latin typeface="Times New Roman"/>
                          <a:cs typeface="Times New Roman"/>
                        </a:rPr>
                        <a:t>  Potter</a:t>
                      </a:r>
                      <a:endParaRPr sz="10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Crawford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390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McKean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27" name="object 27"/>
          <p:cNvGrpSpPr/>
          <p:nvPr/>
        </p:nvGrpSpPr>
        <p:grpSpPr>
          <a:xfrm>
            <a:off x="0" y="7109883"/>
            <a:ext cx="10692765" cy="457834"/>
            <a:chOff x="0" y="7109883"/>
            <a:chExt cx="10692765" cy="457834"/>
          </a:xfrm>
        </p:grpSpPr>
        <p:sp>
          <p:nvSpPr>
            <p:cNvPr id="28" name="object 28"/>
            <p:cNvSpPr/>
            <p:nvPr/>
          </p:nvSpPr>
          <p:spPr>
            <a:xfrm>
              <a:off x="0" y="7109883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67"/>
                  </a:lnTo>
                  <a:lnTo>
                    <a:pt x="0" y="45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325223" y="7194759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406348" y="7208544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406348" y="7194744"/>
              <a:ext cx="111196" cy="2354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417754" y="7195018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406348" y="7196330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406348" y="7247902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367537" y="7281206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0" y="7109883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67"/>
                  </a:lnTo>
                  <a:lnTo>
                    <a:pt x="0" y="45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259" y="120717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50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18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229" dirty="0">
                <a:solidFill>
                  <a:srgbClr val="FFFFFF"/>
                </a:solidFill>
                <a:latin typeface="Calibri"/>
                <a:cs typeface="Calibri"/>
              </a:rPr>
              <a:t>PSSA</a:t>
            </a:r>
            <a:r>
              <a:rPr sz="1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185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18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90" dirty="0">
                <a:solidFill>
                  <a:srgbClr val="FFFFFF"/>
                </a:solidFill>
                <a:latin typeface="Calibri"/>
                <a:cs typeface="Calibri"/>
              </a:rPr>
              <a:t>Better</a:t>
            </a:r>
            <a:r>
              <a:rPr sz="1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135" dirty="0">
                <a:solidFill>
                  <a:srgbClr val="FFFFFF"/>
                </a:solidFill>
                <a:latin typeface="Calibri"/>
                <a:cs typeface="Calibri"/>
              </a:rPr>
              <a:t>Serve</a:t>
            </a:r>
            <a:r>
              <a:rPr sz="180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6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23677" y="1445479"/>
            <a:ext cx="2257425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70" dirty="0">
                <a:latin typeface="Calibri"/>
                <a:cs typeface="Calibri"/>
              </a:rPr>
              <a:t>Is </a:t>
            </a:r>
            <a:r>
              <a:rPr sz="1200" spc="55" dirty="0">
                <a:latin typeface="Calibri"/>
                <a:cs typeface="Calibri"/>
              </a:rPr>
              <a:t>your </a:t>
            </a:r>
            <a:r>
              <a:rPr sz="1200" spc="75" dirty="0">
                <a:latin typeface="Calibri"/>
                <a:cs typeface="Calibri"/>
              </a:rPr>
              <a:t>club </a:t>
            </a:r>
            <a:r>
              <a:rPr sz="1200" spc="50" dirty="0">
                <a:latin typeface="Calibri"/>
                <a:cs typeface="Calibri"/>
              </a:rPr>
              <a:t>a </a:t>
            </a:r>
            <a:r>
              <a:rPr sz="1200" spc="75" dirty="0">
                <a:latin typeface="Calibri"/>
                <a:cs typeface="Calibri"/>
              </a:rPr>
              <a:t>member </a:t>
            </a:r>
            <a:r>
              <a:rPr sz="1200" spc="45" dirty="0">
                <a:latin typeface="Calibri"/>
                <a:cs typeface="Calibri"/>
              </a:rPr>
              <a:t>of</a:t>
            </a:r>
            <a:r>
              <a:rPr sz="1200" spc="-170" dirty="0">
                <a:latin typeface="Calibri"/>
                <a:cs typeface="Calibri"/>
              </a:rPr>
              <a:t> </a:t>
            </a:r>
            <a:r>
              <a:rPr sz="1200" spc="125" dirty="0">
                <a:latin typeface="Calibri"/>
                <a:cs typeface="Calibri"/>
              </a:rPr>
              <a:t>PSSA?</a:t>
            </a:r>
            <a:endParaRPr sz="120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  <a:spcBef>
                <a:spcPts val="735"/>
              </a:spcBef>
            </a:pPr>
            <a:r>
              <a:rPr sz="900" spc="50" dirty="0">
                <a:solidFill>
                  <a:srgbClr val="9194AA"/>
                </a:solidFill>
                <a:latin typeface="Calibri"/>
                <a:cs typeface="Calibri"/>
              </a:rPr>
              <a:t>22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507</a:t>
            </a:r>
            <a:r>
              <a:rPr sz="900" spc="-40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65616" y="5880404"/>
            <a:ext cx="114368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19703" y="5848643"/>
            <a:ext cx="236854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55" dirty="0">
                <a:solidFill>
                  <a:srgbClr val="333333"/>
                </a:solidFill>
                <a:latin typeface="Calibri"/>
                <a:cs typeface="Calibri"/>
              </a:rPr>
              <a:t>Y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E</a:t>
            </a:r>
            <a:r>
              <a:rPr sz="900" spc="120" dirty="0">
                <a:solidFill>
                  <a:srgbClr val="333333"/>
                </a:solidFill>
                <a:latin typeface="Calibri"/>
                <a:cs typeface="Calibri"/>
              </a:rPr>
              <a:t>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910429" y="2561839"/>
            <a:ext cx="2700988" cy="25199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592748" y="3642295"/>
            <a:ext cx="287020" cy="27749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indent="47625">
              <a:lnSpc>
                <a:spcPts val="900"/>
              </a:lnSpc>
              <a:spcBef>
                <a:spcPts val="280"/>
              </a:spcBef>
            </a:pPr>
            <a:r>
              <a:rPr sz="900" spc="155" dirty="0">
                <a:solidFill>
                  <a:srgbClr val="333333"/>
                </a:solidFill>
                <a:latin typeface="Calibri"/>
                <a:cs typeface="Calibri"/>
              </a:rPr>
              <a:t>Y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ES  </a:t>
            </a: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00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67518" y="3737602"/>
            <a:ext cx="15557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latin typeface="Calibri"/>
                <a:cs typeface="Calibri"/>
              </a:rPr>
              <a:t>2</a:t>
            </a:r>
            <a:r>
              <a:rPr sz="900" spc="40" dirty="0"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0" y="7109859"/>
            <a:ext cx="10692765" cy="457834"/>
            <a:chOff x="0" y="7109859"/>
            <a:chExt cx="10692765" cy="457834"/>
          </a:xfrm>
        </p:grpSpPr>
        <p:sp>
          <p:nvSpPr>
            <p:cNvPr id="10" name="object 10"/>
            <p:cNvSpPr/>
            <p:nvPr/>
          </p:nvSpPr>
          <p:spPr>
            <a:xfrm>
              <a:off x="0" y="7109859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325223" y="7194735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406348" y="7208520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406348" y="7194720"/>
              <a:ext cx="111196" cy="23544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417754" y="7194994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406348" y="7196306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406348" y="7247878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367537" y="7281182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7109859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3465990" y="1445490"/>
            <a:ext cx="3772535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80" dirty="0">
                <a:latin typeface="Calibri"/>
                <a:cs typeface="Calibri"/>
              </a:rPr>
              <a:t>Has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your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75" dirty="0">
                <a:latin typeface="Calibri"/>
                <a:cs typeface="Calibri"/>
              </a:rPr>
              <a:t>club</a:t>
            </a:r>
            <a:r>
              <a:rPr sz="1200" spc="70" dirty="0">
                <a:latin typeface="Calibri"/>
                <a:cs typeface="Calibri"/>
              </a:rPr>
              <a:t> received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165" dirty="0">
                <a:latin typeface="Calibri"/>
                <a:cs typeface="Calibri"/>
              </a:rPr>
              <a:t>PSSA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40" dirty="0">
                <a:latin typeface="Calibri"/>
                <a:cs typeface="Calibri"/>
              </a:rPr>
              <a:t>Mini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45" dirty="0">
                <a:latin typeface="Calibri"/>
                <a:cs typeface="Calibri"/>
              </a:rPr>
              <a:t>Grant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30" dirty="0">
                <a:latin typeface="Calibri"/>
                <a:cs typeface="Calibri"/>
              </a:rPr>
              <a:t>in </a:t>
            </a:r>
            <a:r>
              <a:rPr sz="1200" spc="45" dirty="0">
                <a:latin typeface="Calibri"/>
                <a:cs typeface="Calibri"/>
              </a:rPr>
              <a:t>the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past?</a:t>
            </a:r>
            <a:endParaRPr sz="120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  <a:spcBef>
                <a:spcPts val="735"/>
              </a:spcBef>
            </a:pPr>
            <a:r>
              <a:rPr sz="900" spc="-50" dirty="0">
                <a:solidFill>
                  <a:srgbClr val="9194AA"/>
                </a:solidFill>
                <a:latin typeface="Calibri"/>
                <a:cs typeface="Calibri"/>
              </a:rPr>
              <a:t>18 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-80" dirty="0">
                <a:solidFill>
                  <a:srgbClr val="9194AA"/>
                </a:solidFill>
                <a:latin typeface="Calibri"/>
                <a:cs typeface="Calibri"/>
              </a:rPr>
              <a:t>511</a:t>
            </a:r>
            <a:r>
              <a:rPr sz="900" spc="-105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07282" y="5880416"/>
            <a:ext cx="114368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661368" y="5848655"/>
            <a:ext cx="236854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55" dirty="0">
                <a:solidFill>
                  <a:srgbClr val="333333"/>
                </a:solidFill>
                <a:latin typeface="Calibri"/>
                <a:cs typeface="Calibri"/>
              </a:rPr>
              <a:t>Y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E</a:t>
            </a:r>
            <a:r>
              <a:rPr sz="900" spc="120" dirty="0">
                <a:solidFill>
                  <a:srgbClr val="333333"/>
                </a:solidFill>
                <a:latin typeface="Calibri"/>
                <a:cs typeface="Calibri"/>
              </a:rPr>
              <a:t>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983815" y="5880416"/>
            <a:ext cx="114367" cy="114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137901" y="5848655"/>
            <a:ext cx="2038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N</a:t>
            </a:r>
            <a:r>
              <a:rPr sz="900" spc="130" dirty="0">
                <a:solidFill>
                  <a:srgbClr val="333333"/>
                </a:solidFill>
                <a:latin typeface="Calibri"/>
                <a:cs typeface="Calibri"/>
              </a:rPr>
              <a:t>O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431755" y="5880416"/>
            <a:ext cx="114368" cy="1143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585842" y="5848655"/>
            <a:ext cx="262763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70" dirty="0">
                <a:solidFill>
                  <a:srgbClr val="333333"/>
                </a:solidFill>
                <a:latin typeface="Calibri"/>
                <a:cs typeface="Calibri"/>
              </a:rPr>
              <a:t>Our 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club </a:t>
            </a: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would 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like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information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about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Mini</a:t>
            </a:r>
            <a:r>
              <a:rPr sz="900" spc="-1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Grants.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091199" y="2561529"/>
            <a:ext cx="2520950" cy="2520950"/>
            <a:chOff x="4091199" y="2561529"/>
            <a:chExt cx="2520950" cy="2520950"/>
          </a:xfrm>
        </p:grpSpPr>
        <p:sp>
          <p:nvSpPr>
            <p:cNvPr id="11" name="object 11"/>
            <p:cNvSpPr/>
            <p:nvPr/>
          </p:nvSpPr>
          <p:spPr>
            <a:xfrm>
              <a:off x="4101042" y="2571371"/>
              <a:ext cx="2501265" cy="2333625"/>
            </a:xfrm>
            <a:custGeom>
              <a:avLst/>
              <a:gdLst/>
              <a:ahLst/>
              <a:cxnLst/>
              <a:rect l="l" t="t" r="r" b="b"/>
              <a:pathLst>
                <a:path w="2501265" h="2333625">
                  <a:moveTo>
                    <a:pt x="625211" y="2333320"/>
                  </a:moveTo>
                  <a:lnTo>
                    <a:pt x="590114" y="2312284"/>
                  </a:lnTo>
                  <a:lnTo>
                    <a:pt x="555725" y="2290111"/>
                  </a:lnTo>
                  <a:lnTo>
                    <a:pt x="522079" y="2266824"/>
                  </a:lnTo>
                  <a:lnTo>
                    <a:pt x="489213" y="2242449"/>
                  </a:lnTo>
                  <a:lnTo>
                    <a:pt x="457163" y="2217012"/>
                  </a:lnTo>
                  <a:lnTo>
                    <a:pt x="425961" y="2190540"/>
                  </a:lnTo>
                  <a:lnTo>
                    <a:pt x="395643" y="2163061"/>
                  </a:lnTo>
                  <a:lnTo>
                    <a:pt x="366240" y="2134604"/>
                  </a:lnTo>
                  <a:lnTo>
                    <a:pt x="337784" y="2105202"/>
                  </a:lnTo>
                  <a:lnTo>
                    <a:pt x="310305" y="2074883"/>
                  </a:lnTo>
                  <a:lnTo>
                    <a:pt x="283833" y="2043682"/>
                  </a:lnTo>
                  <a:lnTo>
                    <a:pt x="258395" y="2011631"/>
                  </a:lnTo>
                  <a:lnTo>
                    <a:pt x="234020" y="1978765"/>
                  </a:lnTo>
                  <a:lnTo>
                    <a:pt x="210734" y="1945120"/>
                  </a:lnTo>
                  <a:lnTo>
                    <a:pt x="188560" y="1910730"/>
                  </a:lnTo>
                  <a:lnTo>
                    <a:pt x="167524" y="1875633"/>
                  </a:lnTo>
                  <a:lnTo>
                    <a:pt x="147648" y="1839867"/>
                  </a:lnTo>
                  <a:lnTo>
                    <a:pt x="128952" y="1803470"/>
                  </a:lnTo>
                  <a:lnTo>
                    <a:pt x="111457" y="1766480"/>
                  </a:lnTo>
                  <a:lnTo>
                    <a:pt x="95182" y="1728938"/>
                  </a:lnTo>
                  <a:lnTo>
                    <a:pt x="80144" y="1690884"/>
                  </a:lnTo>
                  <a:lnTo>
                    <a:pt x="66359" y="1652357"/>
                  </a:lnTo>
                  <a:lnTo>
                    <a:pt x="53842" y="1613401"/>
                  </a:lnTo>
                  <a:lnTo>
                    <a:pt x="42607" y="1574055"/>
                  </a:lnTo>
                  <a:lnTo>
                    <a:pt x="32664" y="1534363"/>
                  </a:lnTo>
                  <a:lnTo>
                    <a:pt x="24026" y="1494367"/>
                  </a:lnTo>
                  <a:lnTo>
                    <a:pt x="16701" y="1454110"/>
                  </a:lnTo>
                  <a:lnTo>
                    <a:pt x="10697" y="1413635"/>
                  </a:lnTo>
                  <a:lnTo>
                    <a:pt x="6021" y="1372985"/>
                  </a:lnTo>
                  <a:lnTo>
                    <a:pt x="2677" y="1332204"/>
                  </a:lnTo>
                  <a:lnTo>
                    <a:pt x="669" y="1291335"/>
                  </a:lnTo>
                  <a:lnTo>
                    <a:pt x="0" y="1250422"/>
                  </a:lnTo>
                  <a:lnTo>
                    <a:pt x="167" y="1229960"/>
                  </a:lnTo>
                  <a:lnTo>
                    <a:pt x="1506" y="1189070"/>
                  </a:lnTo>
                  <a:lnTo>
                    <a:pt x="4182" y="1148233"/>
                  </a:lnTo>
                  <a:lnTo>
                    <a:pt x="8192" y="1107518"/>
                  </a:lnTo>
                  <a:lnTo>
                    <a:pt x="13534" y="1066944"/>
                  </a:lnTo>
                  <a:lnTo>
                    <a:pt x="20198" y="1026578"/>
                  </a:lnTo>
                  <a:lnTo>
                    <a:pt x="28182" y="986441"/>
                  </a:lnTo>
                  <a:lnTo>
                    <a:pt x="37472" y="946597"/>
                  </a:lnTo>
                  <a:lnTo>
                    <a:pt x="48064" y="907068"/>
                  </a:lnTo>
                  <a:lnTo>
                    <a:pt x="59941" y="867917"/>
                  </a:lnTo>
                  <a:lnTo>
                    <a:pt x="73095" y="829165"/>
                  </a:lnTo>
                  <a:lnTo>
                    <a:pt x="87507" y="790874"/>
                  </a:lnTo>
                  <a:lnTo>
                    <a:pt x="103167" y="753066"/>
                  </a:lnTo>
                  <a:lnTo>
                    <a:pt x="120052" y="715800"/>
                  </a:lnTo>
                  <a:lnTo>
                    <a:pt x="138152" y="679097"/>
                  </a:lnTo>
                  <a:lnTo>
                    <a:pt x="157438" y="643015"/>
                  </a:lnTo>
                  <a:lnTo>
                    <a:pt x="177900" y="607574"/>
                  </a:lnTo>
                  <a:lnTo>
                    <a:pt x="199505" y="572831"/>
                  </a:lnTo>
                  <a:lnTo>
                    <a:pt x="222241" y="538804"/>
                  </a:lnTo>
                  <a:lnTo>
                    <a:pt x="246071" y="505548"/>
                  </a:lnTo>
                  <a:lnTo>
                    <a:pt x="270984" y="473082"/>
                  </a:lnTo>
                  <a:lnTo>
                    <a:pt x="296939" y="441456"/>
                  </a:lnTo>
                  <a:lnTo>
                    <a:pt x="323922" y="410688"/>
                  </a:lnTo>
                  <a:lnTo>
                    <a:pt x="351889" y="380827"/>
                  </a:lnTo>
                  <a:lnTo>
                    <a:pt x="380827" y="351890"/>
                  </a:lnTo>
                  <a:lnTo>
                    <a:pt x="410687" y="323922"/>
                  </a:lnTo>
                  <a:lnTo>
                    <a:pt x="441456" y="296939"/>
                  </a:lnTo>
                  <a:lnTo>
                    <a:pt x="473081" y="270984"/>
                  </a:lnTo>
                  <a:lnTo>
                    <a:pt x="505549" y="246072"/>
                  </a:lnTo>
                  <a:lnTo>
                    <a:pt x="538804" y="222241"/>
                  </a:lnTo>
                  <a:lnTo>
                    <a:pt x="572831" y="199505"/>
                  </a:lnTo>
                  <a:lnTo>
                    <a:pt x="607574" y="177900"/>
                  </a:lnTo>
                  <a:lnTo>
                    <a:pt x="643015" y="157438"/>
                  </a:lnTo>
                  <a:lnTo>
                    <a:pt x="679097" y="138152"/>
                  </a:lnTo>
                  <a:lnTo>
                    <a:pt x="715800" y="120052"/>
                  </a:lnTo>
                  <a:lnTo>
                    <a:pt x="753066" y="103167"/>
                  </a:lnTo>
                  <a:lnTo>
                    <a:pt x="790874" y="87506"/>
                  </a:lnTo>
                  <a:lnTo>
                    <a:pt x="829165" y="73095"/>
                  </a:lnTo>
                  <a:lnTo>
                    <a:pt x="867917" y="59940"/>
                  </a:lnTo>
                  <a:lnTo>
                    <a:pt x="907068" y="48064"/>
                  </a:lnTo>
                  <a:lnTo>
                    <a:pt x="946597" y="37472"/>
                  </a:lnTo>
                  <a:lnTo>
                    <a:pt x="986441" y="28182"/>
                  </a:lnTo>
                  <a:lnTo>
                    <a:pt x="1026578" y="20198"/>
                  </a:lnTo>
                  <a:lnTo>
                    <a:pt x="1066944" y="13534"/>
                  </a:lnTo>
                  <a:lnTo>
                    <a:pt x="1107518" y="8192"/>
                  </a:lnTo>
                  <a:lnTo>
                    <a:pt x="1148233" y="4182"/>
                  </a:lnTo>
                  <a:lnTo>
                    <a:pt x="1189069" y="1506"/>
                  </a:lnTo>
                  <a:lnTo>
                    <a:pt x="1229960" y="167"/>
                  </a:lnTo>
                  <a:lnTo>
                    <a:pt x="1250422" y="0"/>
                  </a:lnTo>
                  <a:lnTo>
                    <a:pt x="1270883" y="167"/>
                  </a:lnTo>
                  <a:lnTo>
                    <a:pt x="1311774" y="1506"/>
                  </a:lnTo>
                  <a:lnTo>
                    <a:pt x="1352610" y="4182"/>
                  </a:lnTo>
                  <a:lnTo>
                    <a:pt x="1393326" y="8192"/>
                  </a:lnTo>
                  <a:lnTo>
                    <a:pt x="1433900" y="13534"/>
                  </a:lnTo>
                  <a:lnTo>
                    <a:pt x="1474267" y="20198"/>
                  </a:lnTo>
                  <a:lnTo>
                    <a:pt x="1514404" y="28182"/>
                  </a:lnTo>
                  <a:lnTo>
                    <a:pt x="1554247" y="37472"/>
                  </a:lnTo>
                  <a:lnTo>
                    <a:pt x="1593776" y="48064"/>
                  </a:lnTo>
                  <a:lnTo>
                    <a:pt x="1632927" y="59940"/>
                  </a:lnTo>
                  <a:lnTo>
                    <a:pt x="1671679" y="73095"/>
                  </a:lnTo>
                  <a:lnTo>
                    <a:pt x="1709969" y="87506"/>
                  </a:lnTo>
                  <a:lnTo>
                    <a:pt x="1747778" y="103167"/>
                  </a:lnTo>
                  <a:lnTo>
                    <a:pt x="1785044" y="120052"/>
                  </a:lnTo>
                  <a:lnTo>
                    <a:pt x="1821747" y="138152"/>
                  </a:lnTo>
                  <a:lnTo>
                    <a:pt x="1857829" y="157438"/>
                  </a:lnTo>
                  <a:lnTo>
                    <a:pt x="1893269" y="177900"/>
                  </a:lnTo>
                  <a:lnTo>
                    <a:pt x="1928013" y="199505"/>
                  </a:lnTo>
                  <a:lnTo>
                    <a:pt x="1962040" y="222241"/>
                  </a:lnTo>
                  <a:lnTo>
                    <a:pt x="1995296" y="246072"/>
                  </a:lnTo>
                  <a:lnTo>
                    <a:pt x="2027763" y="270984"/>
                  </a:lnTo>
                  <a:lnTo>
                    <a:pt x="2059389" y="296939"/>
                  </a:lnTo>
                  <a:lnTo>
                    <a:pt x="2090157" y="323922"/>
                  </a:lnTo>
                  <a:lnTo>
                    <a:pt x="2120018" y="351889"/>
                  </a:lnTo>
                  <a:lnTo>
                    <a:pt x="2148955" y="380827"/>
                  </a:lnTo>
                  <a:lnTo>
                    <a:pt x="2176923" y="410688"/>
                  </a:lnTo>
                  <a:lnTo>
                    <a:pt x="2203906" y="441456"/>
                  </a:lnTo>
                  <a:lnTo>
                    <a:pt x="2229860" y="473081"/>
                  </a:lnTo>
                  <a:lnTo>
                    <a:pt x="2254773" y="505548"/>
                  </a:lnTo>
                  <a:lnTo>
                    <a:pt x="2278604" y="538804"/>
                  </a:lnTo>
                  <a:lnTo>
                    <a:pt x="2301340" y="572831"/>
                  </a:lnTo>
                  <a:lnTo>
                    <a:pt x="2322944" y="607574"/>
                  </a:lnTo>
                  <a:lnTo>
                    <a:pt x="2343406" y="643015"/>
                  </a:lnTo>
                  <a:lnTo>
                    <a:pt x="2362692" y="679097"/>
                  </a:lnTo>
                  <a:lnTo>
                    <a:pt x="2380792" y="715800"/>
                  </a:lnTo>
                  <a:lnTo>
                    <a:pt x="2397677" y="753066"/>
                  </a:lnTo>
                  <a:lnTo>
                    <a:pt x="2413338" y="790874"/>
                  </a:lnTo>
                  <a:lnTo>
                    <a:pt x="2427749" y="829165"/>
                  </a:lnTo>
                  <a:lnTo>
                    <a:pt x="2440903" y="867917"/>
                  </a:lnTo>
                  <a:lnTo>
                    <a:pt x="2452780" y="907068"/>
                  </a:lnTo>
                  <a:lnTo>
                    <a:pt x="2463371" y="946597"/>
                  </a:lnTo>
                  <a:lnTo>
                    <a:pt x="2472662" y="986441"/>
                  </a:lnTo>
                  <a:lnTo>
                    <a:pt x="2480645" y="1026578"/>
                  </a:lnTo>
                  <a:lnTo>
                    <a:pt x="2487310" y="1066944"/>
                  </a:lnTo>
                  <a:lnTo>
                    <a:pt x="2492652" y="1107518"/>
                  </a:lnTo>
                  <a:lnTo>
                    <a:pt x="2496662" y="1148233"/>
                  </a:lnTo>
                  <a:lnTo>
                    <a:pt x="2499338" y="1189069"/>
                  </a:lnTo>
                  <a:lnTo>
                    <a:pt x="2500677" y="1229960"/>
                  </a:lnTo>
                  <a:lnTo>
                    <a:pt x="2500844" y="1250422"/>
                  </a:lnTo>
                  <a:lnTo>
                    <a:pt x="1250422" y="1250422"/>
                  </a:lnTo>
                  <a:lnTo>
                    <a:pt x="625211" y="2333320"/>
                  </a:lnTo>
                  <a:close/>
                </a:path>
              </a:pathLst>
            </a:custGeom>
            <a:solidFill>
              <a:srgbClr val="C6A8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01042" y="2571371"/>
              <a:ext cx="2501265" cy="2333625"/>
            </a:xfrm>
            <a:custGeom>
              <a:avLst/>
              <a:gdLst/>
              <a:ahLst/>
              <a:cxnLst/>
              <a:rect l="l" t="t" r="r" b="b"/>
              <a:pathLst>
                <a:path w="2501265" h="2333625">
                  <a:moveTo>
                    <a:pt x="2500844" y="1250422"/>
                  </a:moveTo>
                  <a:lnTo>
                    <a:pt x="2500175" y="1209509"/>
                  </a:lnTo>
                  <a:lnTo>
                    <a:pt x="2498167" y="1168640"/>
                  </a:lnTo>
                  <a:lnTo>
                    <a:pt x="2494824" y="1127859"/>
                  </a:lnTo>
                  <a:lnTo>
                    <a:pt x="2490147" y="1087209"/>
                  </a:lnTo>
                  <a:lnTo>
                    <a:pt x="2484143" y="1046734"/>
                  </a:lnTo>
                  <a:lnTo>
                    <a:pt x="2476818" y="1006477"/>
                  </a:lnTo>
                  <a:lnTo>
                    <a:pt x="2468180" y="966481"/>
                  </a:lnTo>
                  <a:lnTo>
                    <a:pt x="2458237" y="926789"/>
                  </a:lnTo>
                  <a:lnTo>
                    <a:pt x="2447002" y="887444"/>
                  </a:lnTo>
                  <a:lnTo>
                    <a:pt x="2434485" y="848487"/>
                  </a:lnTo>
                  <a:lnTo>
                    <a:pt x="2420700" y="809961"/>
                  </a:lnTo>
                  <a:lnTo>
                    <a:pt x="2405662" y="771906"/>
                  </a:lnTo>
                  <a:lnTo>
                    <a:pt x="2389387" y="734364"/>
                  </a:lnTo>
                  <a:lnTo>
                    <a:pt x="2371892" y="697374"/>
                  </a:lnTo>
                  <a:lnTo>
                    <a:pt x="2353197" y="660977"/>
                  </a:lnTo>
                  <a:lnTo>
                    <a:pt x="2333320" y="625211"/>
                  </a:lnTo>
                  <a:lnTo>
                    <a:pt x="2312284" y="590114"/>
                  </a:lnTo>
                  <a:lnTo>
                    <a:pt x="2290111" y="555724"/>
                  </a:lnTo>
                  <a:lnTo>
                    <a:pt x="2266825" y="522079"/>
                  </a:lnTo>
                  <a:lnTo>
                    <a:pt x="2242450" y="489213"/>
                  </a:lnTo>
                  <a:lnTo>
                    <a:pt x="2217012" y="457162"/>
                  </a:lnTo>
                  <a:lnTo>
                    <a:pt x="2190540" y="425961"/>
                  </a:lnTo>
                  <a:lnTo>
                    <a:pt x="2163061" y="395643"/>
                  </a:lnTo>
                  <a:lnTo>
                    <a:pt x="2134605" y="366240"/>
                  </a:lnTo>
                  <a:lnTo>
                    <a:pt x="2105202" y="337783"/>
                  </a:lnTo>
                  <a:lnTo>
                    <a:pt x="2074884" y="310305"/>
                  </a:lnTo>
                  <a:lnTo>
                    <a:pt x="2043682" y="283832"/>
                  </a:lnTo>
                  <a:lnTo>
                    <a:pt x="2011631" y="258395"/>
                  </a:lnTo>
                  <a:lnTo>
                    <a:pt x="1978766" y="234020"/>
                  </a:lnTo>
                  <a:lnTo>
                    <a:pt x="1945120" y="210734"/>
                  </a:lnTo>
                  <a:lnTo>
                    <a:pt x="1910730" y="188560"/>
                  </a:lnTo>
                  <a:lnTo>
                    <a:pt x="1875633" y="167524"/>
                  </a:lnTo>
                  <a:lnTo>
                    <a:pt x="1839867" y="147648"/>
                  </a:lnTo>
                  <a:lnTo>
                    <a:pt x="1803469" y="128952"/>
                  </a:lnTo>
                  <a:lnTo>
                    <a:pt x="1766480" y="111457"/>
                  </a:lnTo>
                  <a:lnTo>
                    <a:pt x="1728938" y="95182"/>
                  </a:lnTo>
                  <a:lnTo>
                    <a:pt x="1690883" y="80144"/>
                  </a:lnTo>
                  <a:lnTo>
                    <a:pt x="1652357" y="66359"/>
                  </a:lnTo>
                  <a:lnTo>
                    <a:pt x="1613401" y="53842"/>
                  </a:lnTo>
                  <a:lnTo>
                    <a:pt x="1574055" y="42607"/>
                  </a:lnTo>
                  <a:lnTo>
                    <a:pt x="1534363" y="32664"/>
                  </a:lnTo>
                  <a:lnTo>
                    <a:pt x="1494368" y="24026"/>
                  </a:lnTo>
                  <a:lnTo>
                    <a:pt x="1454111" y="16701"/>
                  </a:lnTo>
                  <a:lnTo>
                    <a:pt x="1413635" y="10697"/>
                  </a:lnTo>
                  <a:lnTo>
                    <a:pt x="1372985" y="6021"/>
                  </a:lnTo>
                  <a:lnTo>
                    <a:pt x="1332203" y="2677"/>
                  </a:lnTo>
                  <a:lnTo>
                    <a:pt x="1291334" y="669"/>
                  </a:lnTo>
                  <a:lnTo>
                    <a:pt x="1250422" y="0"/>
                  </a:lnTo>
                  <a:lnTo>
                    <a:pt x="1229960" y="167"/>
                  </a:lnTo>
                  <a:lnTo>
                    <a:pt x="1189069" y="1506"/>
                  </a:lnTo>
                  <a:lnTo>
                    <a:pt x="1148233" y="4182"/>
                  </a:lnTo>
                  <a:lnTo>
                    <a:pt x="1107518" y="8192"/>
                  </a:lnTo>
                  <a:lnTo>
                    <a:pt x="1066944" y="13534"/>
                  </a:lnTo>
                  <a:lnTo>
                    <a:pt x="1026578" y="20198"/>
                  </a:lnTo>
                  <a:lnTo>
                    <a:pt x="986441" y="28182"/>
                  </a:lnTo>
                  <a:lnTo>
                    <a:pt x="946597" y="37472"/>
                  </a:lnTo>
                  <a:lnTo>
                    <a:pt x="907068" y="48064"/>
                  </a:lnTo>
                  <a:lnTo>
                    <a:pt x="867917" y="59940"/>
                  </a:lnTo>
                  <a:lnTo>
                    <a:pt x="829165" y="73095"/>
                  </a:lnTo>
                  <a:lnTo>
                    <a:pt x="790874" y="87506"/>
                  </a:lnTo>
                  <a:lnTo>
                    <a:pt x="753066" y="103167"/>
                  </a:lnTo>
                  <a:lnTo>
                    <a:pt x="715800" y="120052"/>
                  </a:lnTo>
                  <a:lnTo>
                    <a:pt x="679097" y="138152"/>
                  </a:lnTo>
                  <a:lnTo>
                    <a:pt x="643015" y="157438"/>
                  </a:lnTo>
                  <a:lnTo>
                    <a:pt x="607574" y="177900"/>
                  </a:lnTo>
                  <a:lnTo>
                    <a:pt x="572831" y="199505"/>
                  </a:lnTo>
                  <a:lnTo>
                    <a:pt x="538804" y="222241"/>
                  </a:lnTo>
                  <a:lnTo>
                    <a:pt x="505549" y="246072"/>
                  </a:lnTo>
                  <a:lnTo>
                    <a:pt x="473081" y="270984"/>
                  </a:lnTo>
                  <a:lnTo>
                    <a:pt x="441456" y="296939"/>
                  </a:lnTo>
                  <a:lnTo>
                    <a:pt x="410687" y="323922"/>
                  </a:lnTo>
                  <a:lnTo>
                    <a:pt x="380827" y="351890"/>
                  </a:lnTo>
                  <a:lnTo>
                    <a:pt x="351889" y="380827"/>
                  </a:lnTo>
                  <a:lnTo>
                    <a:pt x="323922" y="410688"/>
                  </a:lnTo>
                  <a:lnTo>
                    <a:pt x="296939" y="441456"/>
                  </a:lnTo>
                  <a:lnTo>
                    <a:pt x="270984" y="473082"/>
                  </a:lnTo>
                  <a:lnTo>
                    <a:pt x="246071" y="505548"/>
                  </a:lnTo>
                  <a:lnTo>
                    <a:pt x="222241" y="538804"/>
                  </a:lnTo>
                  <a:lnTo>
                    <a:pt x="199505" y="572831"/>
                  </a:lnTo>
                  <a:lnTo>
                    <a:pt x="177900" y="607574"/>
                  </a:lnTo>
                  <a:lnTo>
                    <a:pt x="157438" y="643015"/>
                  </a:lnTo>
                  <a:lnTo>
                    <a:pt x="138152" y="679097"/>
                  </a:lnTo>
                  <a:lnTo>
                    <a:pt x="120052" y="715800"/>
                  </a:lnTo>
                  <a:lnTo>
                    <a:pt x="103167" y="753066"/>
                  </a:lnTo>
                  <a:lnTo>
                    <a:pt x="87507" y="790874"/>
                  </a:lnTo>
                  <a:lnTo>
                    <a:pt x="73095" y="829165"/>
                  </a:lnTo>
                  <a:lnTo>
                    <a:pt x="59941" y="867917"/>
                  </a:lnTo>
                  <a:lnTo>
                    <a:pt x="48064" y="907068"/>
                  </a:lnTo>
                  <a:lnTo>
                    <a:pt x="37472" y="946597"/>
                  </a:lnTo>
                  <a:lnTo>
                    <a:pt x="28182" y="986441"/>
                  </a:lnTo>
                  <a:lnTo>
                    <a:pt x="20198" y="1026578"/>
                  </a:lnTo>
                  <a:lnTo>
                    <a:pt x="13534" y="1066944"/>
                  </a:lnTo>
                  <a:lnTo>
                    <a:pt x="8192" y="1107518"/>
                  </a:lnTo>
                  <a:lnTo>
                    <a:pt x="4182" y="1148233"/>
                  </a:lnTo>
                  <a:lnTo>
                    <a:pt x="1506" y="1189070"/>
                  </a:lnTo>
                  <a:lnTo>
                    <a:pt x="167" y="1229960"/>
                  </a:lnTo>
                  <a:lnTo>
                    <a:pt x="0" y="1250422"/>
                  </a:lnTo>
                  <a:lnTo>
                    <a:pt x="167" y="1270884"/>
                  </a:lnTo>
                  <a:lnTo>
                    <a:pt x="1506" y="1311775"/>
                  </a:lnTo>
                  <a:lnTo>
                    <a:pt x="4182" y="1352611"/>
                  </a:lnTo>
                  <a:lnTo>
                    <a:pt x="8192" y="1393326"/>
                  </a:lnTo>
                  <a:lnTo>
                    <a:pt x="13534" y="1433900"/>
                  </a:lnTo>
                  <a:lnTo>
                    <a:pt x="20198" y="1474266"/>
                  </a:lnTo>
                  <a:lnTo>
                    <a:pt x="28182" y="1514403"/>
                  </a:lnTo>
                  <a:lnTo>
                    <a:pt x="37473" y="1554247"/>
                  </a:lnTo>
                  <a:lnTo>
                    <a:pt x="48064" y="1593777"/>
                  </a:lnTo>
                  <a:lnTo>
                    <a:pt x="59941" y="1632928"/>
                  </a:lnTo>
                  <a:lnTo>
                    <a:pt x="73095" y="1671679"/>
                  </a:lnTo>
                  <a:lnTo>
                    <a:pt x="87507" y="1709970"/>
                  </a:lnTo>
                  <a:lnTo>
                    <a:pt x="103167" y="1747778"/>
                  </a:lnTo>
                  <a:lnTo>
                    <a:pt x="120052" y="1785044"/>
                  </a:lnTo>
                  <a:lnTo>
                    <a:pt x="138152" y="1821747"/>
                  </a:lnTo>
                  <a:lnTo>
                    <a:pt x="157438" y="1857829"/>
                  </a:lnTo>
                  <a:lnTo>
                    <a:pt x="177900" y="1893270"/>
                  </a:lnTo>
                  <a:lnTo>
                    <a:pt x="199505" y="1928013"/>
                  </a:lnTo>
                  <a:lnTo>
                    <a:pt x="222241" y="1962040"/>
                  </a:lnTo>
                  <a:lnTo>
                    <a:pt x="246072" y="1995296"/>
                  </a:lnTo>
                  <a:lnTo>
                    <a:pt x="270985" y="2027763"/>
                  </a:lnTo>
                  <a:lnTo>
                    <a:pt x="296939" y="2059389"/>
                  </a:lnTo>
                  <a:lnTo>
                    <a:pt x="323922" y="2090157"/>
                  </a:lnTo>
                  <a:lnTo>
                    <a:pt x="351890" y="2120018"/>
                  </a:lnTo>
                  <a:lnTo>
                    <a:pt x="380827" y="2148955"/>
                  </a:lnTo>
                  <a:lnTo>
                    <a:pt x="410688" y="2176922"/>
                  </a:lnTo>
                  <a:lnTo>
                    <a:pt x="441456" y="2203905"/>
                  </a:lnTo>
                  <a:lnTo>
                    <a:pt x="473082" y="2229860"/>
                  </a:lnTo>
                  <a:lnTo>
                    <a:pt x="505549" y="2254773"/>
                  </a:lnTo>
                  <a:lnTo>
                    <a:pt x="538804" y="2278604"/>
                  </a:lnTo>
                  <a:lnTo>
                    <a:pt x="572831" y="2301339"/>
                  </a:lnTo>
                  <a:lnTo>
                    <a:pt x="607574" y="2322944"/>
                  </a:lnTo>
                  <a:lnTo>
                    <a:pt x="625211" y="2333320"/>
                  </a:lnTo>
                  <a:lnTo>
                    <a:pt x="1250422" y="1250422"/>
                  </a:lnTo>
                  <a:lnTo>
                    <a:pt x="2500844" y="1250422"/>
                  </a:lnTo>
                  <a:close/>
                </a:path>
              </a:pathLst>
            </a:custGeom>
            <a:ln w="1906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726253" y="3821793"/>
              <a:ext cx="1583690" cy="1250950"/>
            </a:xfrm>
            <a:custGeom>
              <a:avLst/>
              <a:gdLst/>
              <a:ahLst/>
              <a:cxnLst/>
              <a:rect l="l" t="t" r="r" b="b"/>
              <a:pathLst>
                <a:path w="1583689" h="1250950">
                  <a:moveTo>
                    <a:pt x="625211" y="1250422"/>
                  </a:moveTo>
                  <a:lnTo>
                    <a:pt x="570669" y="1249233"/>
                  </a:lnTo>
                  <a:lnTo>
                    <a:pt x="516230" y="1245664"/>
                  </a:lnTo>
                  <a:lnTo>
                    <a:pt x="461998" y="1239725"/>
                  </a:lnTo>
                  <a:lnTo>
                    <a:pt x="408077" y="1231426"/>
                  </a:lnTo>
                  <a:lnTo>
                    <a:pt x="354570" y="1220783"/>
                  </a:lnTo>
                  <a:lnTo>
                    <a:pt x="301578" y="1207815"/>
                  </a:lnTo>
                  <a:lnTo>
                    <a:pt x="249201" y="1192549"/>
                  </a:lnTo>
                  <a:lnTo>
                    <a:pt x="197541" y="1175012"/>
                  </a:lnTo>
                  <a:lnTo>
                    <a:pt x="146695" y="1155240"/>
                  </a:lnTo>
                  <a:lnTo>
                    <a:pt x="96760" y="1133267"/>
                  </a:lnTo>
                  <a:lnTo>
                    <a:pt x="47830" y="1109138"/>
                  </a:lnTo>
                  <a:lnTo>
                    <a:pt x="0" y="1082897"/>
                  </a:lnTo>
                  <a:lnTo>
                    <a:pt x="625211" y="0"/>
                  </a:lnTo>
                  <a:lnTo>
                    <a:pt x="1583090" y="803756"/>
                  </a:lnTo>
                  <a:lnTo>
                    <a:pt x="1565324" y="824465"/>
                  </a:lnTo>
                  <a:lnTo>
                    <a:pt x="1528476" y="864678"/>
                  </a:lnTo>
                  <a:lnTo>
                    <a:pt x="1489890" y="903264"/>
                  </a:lnTo>
                  <a:lnTo>
                    <a:pt x="1449677" y="940113"/>
                  </a:lnTo>
                  <a:lnTo>
                    <a:pt x="1407875" y="975189"/>
                  </a:lnTo>
                  <a:lnTo>
                    <a:pt x="1364603" y="1008392"/>
                  </a:lnTo>
                  <a:lnTo>
                    <a:pt x="1319903" y="1039692"/>
                  </a:lnTo>
                  <a:lnTo>
                    <a:pt x="1273903" y="1068997"/>
                  </a:lnTo>
                  <a:lnTo>
                    <a:pt x="1226645" y="1096282"/>
                  </a:lnTo>
                  <a:lnTo>
                    <a:pt x="1178265" y="1121467"/>
                  </a:lnTo>
                  <a:lnTo>
                    <a:pt x="1128809" y="1144529"/>
                  </a:lnTo>
                  <a:lnTo>
                    <a:pt x="1078418" y="1165401"/>
                  </a:lnTo>
                  <a:lnTo>
                    <a:pt x="1027141" y="1184065"/>
                  </a:lnTo>
                  <a:lnTo>
                    <a:pt x="975122" y="1200466"/>
                  </a:lnTo>
                  <a:lnTo>
                    <a:pt x="922412" y="1214590"/>
                  </a:lnTo>
                  <a:lnTo>
                    <a:pt x="869163" y="1226395"/>
                  </a:lnTo>
                  <a:lnTo>
                    <a:pt x="815423" y="1235871"/>
                  </a:lnTo>
                  <a:lnTo>
                    <a:pt x="761347" y="1242990"/>
                  </a:lnTo>
                  <a:lnTo>
                    <a:pt x="706986" y="1247746"/>
                  </a:lnTo>
                  <a:lnTo>
                    <a:pt x="652496" y="1250125"/>
                  </a:lnTo>
                  <a:lnTo>
                    <a:pt x="625211" y="1250422"/>
                  </a:lnTo>
                  <a:close/>
                </a:path>
              </a:pathLst>
            </a:custGeom>
            <a:solidFill>
              <a:srgbClr val="E3A1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726253" y="3821793"/>
              <a:ext cx="1583690" cy="1250950"/>
            </a:xfrm>
            <a:custGeom>
              <a:avLst/>
              <a:gdLst/>
              <a:ahLst/>
              <a:cxnLst/>
              <a:rect l="l" t="t" r="r" b="b"/>
              <a:pathLst>
                <a:path w="1583689" h="1250950">
                  <a:moveTo>
                    <a:pt x="0" y="1082897"/>
                  </a:moveTo>
                  <a:lnTo>
                    <a:pt x="47830" y="1109138"/>
                  </a:lnTo>
                  <a:lnTo>
                    <a:pt x="96760" y="1133267"/>
                  </a:lnTo>
                  <a:lnTo>
                    <a:pt x="146695" y="1155240"/>
                  </a:lnTo>
                  <a:lnTo>
                    <a:pt x="197541" y="1175012"/>
                  </a:lnTo>
                  <a:lnTo>
                    <a:pt x="249201" y="1192549"/>
                  </a:lnTo>
                  <a:lnTo>
                    <a:pt x="301578" y="1207815"/>
                  </a:lnTo>
                  <a:lnTo>
                    <a:pt x="354570" y="1220783"/>
                  </a:lnTo>
                  <a:lnTo>
                    <a:pt x="408077" y="1231426"/>
                  </a:lnTo>
                  <a:lnTo>
                    <a:pt x="461998" y="1239725"/>
                  </a:lnTo>
                  <a:lnTo>
                    <a:pt x="516230" y="1245664"/>
                  </a:lnTo>
                  <a:lnTo>
                    <a:pt x="570669" y="1249233"/>
                  </a:lnTo>
                  <a:lnTo>
                    <a:pt x="625211" y="1250422"/>
                  </a:lnTo>
                  <a:lnTo>
                    <a:pt x="652496" y="1250125"/>
                  </a:lnTo>
                  <a:lnTo>
                    <a:pt x="706986" y="1247746"/>
                  </a:lnTo>
                  <a:lnTo>
                    <a:pt x="761347" y="1242990"/>
                  </a:lnTo>
                  <a:lnTo>
                    <a:pt x="815423" y="1235871"/>
                  </a:lnTo>
                  <a:lnTo>
                    <a:pt x="869163" y="1226395"/>
                  </a:lnTo>
                  <a:lnTo>
                    <a:pt x="922412" y="1214590"/>
                  </a:lnTo>
                  <a:lnTo>
                    <a:pt x="975122" y="1200466"/>
                  </a:lnTo>
                  <a:lnTo>
                    <a:pt x="1027141" y="1184065"/>
                  </a:lnTo>
                  <a:lnTo>
                    <a:pt x="1078418" y="1165401"/>
                  </a:lnTo>
                  <a:lnTo>
                    <a:pt x="1128809" y="1144529"/>
                  </a:lnTo>
                  <a:lnTo>
                    <a:pt x="1178265" y="1121467"/>
                  </a:lnTo>
                  <a:lnTo>
                    <a:pt x="1226645" y="1096282"/>
                  </a:lnTo>
                  <a:lnTo>
                    <a:pt x="1273903" y="1068997"/>
                  </a:lnTo>
                  <a:lnTo>
                    <a:pt x="1319903" y="1039692"/>
                  </a:lnTo>
                  <a:lnTo>
                    <a:pt x="1364603" y="1008392"/>
                  </a:lnTo>
                  <a:lnTo>
                    <a:pt x="1407875" y="975189"/>
                  </a:lnTo>
                  <a:lnTo>
                    <a:pt x="1449677" y="940113"/>
                  </a:lnTo>
                  <a:lnTo>
                    <a:pt x="1489890" y="903264"/>
                  </a:lnTo>
                  <a:lnTo>
                    <a:pt x="1528476" y="864678"/>
                  </a:lnTo>
                  <a:lnTo>
                    <a:pt x="1565324" y="824465"/>
                  </a:lnTo>
                  <a:lnTo>
                    <a:pt x="1583090" y="803756"/>
                  </a:lnTo>
                  <a:lnTo>
                    <a:pt x="625211" y="0"/>
                  </a:lnTo>
                  <a:lnTo>
                    <a:pt x="0" y="1082897"/>
                  </a:lnTo>
                  <a:close/>
                </a:path>
              </a:pathLst>
            </a:custGeom>
            <a:ln w="1906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351464" y="3821793"/>
              <a:ext cx="1250950" cy="803910"/>
            </a:xfrm>
            <a:custGeom>
              <a:avLst/>
              <a:gdLst/>
              <a:ahLst/>
              <a:cxnLst/>
              <a:rect l="l" t="t" r="r" b="b"/>
              <a:pathLst>
                <a:path w="1250950" h="803910">
                  <a:moveTo>
                    <a:pt x="957878" y="803756"/>
                  </a:moveTo>
                  <a:lnTo>
                    <a:pt x="0" y="0"/>
                  </a:lnTo>
                  <a:lnTo>
                    <a:pt x="1250422" y="0"/>
                  </a:lnTo>
                  <a:lnTo>
                    <a:pt x="1249235" y="54595"/>
                  </a:lnTo>
                  <a:lnTo>
                    <a:pt x="1245673" y="108982"/>
                  </a:lnTo>
                  <a:lnTo>
                    <a:pt x="1239736" y="163161"/>
                  </a:lnTo>
                  <a:lnTo>
                    <a:pt x="1231425" y="217133"/>
                  </a:lnTo>
                  <a:lnTo>
                    <a:pt x="1220775" y="270693"/>
                  </a:lnTo>
                  <a:lnTo>
                    <a:pt x="1207823" y="323635"/>
                  </a:lnTo>
                  <a:lnTo>
                    <a:pt x="1192569" y="375961"/>
                  </a:lnTo>
                  <a:lnTo>
                    <a:pt x="1175012" y="427669"/>
                  </a:lnTo>
                  <a:lnTo>
                    <a:pt x="1155224" y="478566"/>
                  </a:lnTo>
                  <a:lnTo>
                    <a:pt x="1133275" y="528455"/>
                  </a:lnTo>
                  <a:lnTo>
                    <a:pt x="1109166" y="577337"/>
                  </a:lnTo>
                  <a:lnTo>
                    <a:pt x="1082897" y="625211"/>
                  </a:lnTo>
                  <a:lnTo>
                    <a:pt x="1054571" y="671898"/>
                  </a:lnTo>
                  <a:lnTo>
                    <a:pt x="1024293" y="717218"/>
                  </a:lnTo>
                  <a:lnTo>
                    <a:pt x="992062" y="761171"/>
                  </a:lnTo>
                  <a:lnTo>
                    <a:pt x="957878" y="803756"/>
                  </a:lnTo>
                  <a:close/>
                </a:path>
              </a:pathLst>
            </a:custGeom>
            <a:solidFill>
              <a:srgbClr val="FBA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351464" y="3821793"/>
              <a:ext cx="1250950" cy="803910"/>
            </a:xfrm>
            <a:custGeom>
              <a:avLst/>
              <a:gdLst/>
              <a:ahLst/>
              <a:cxnLst/>
              <a:rect l="l" t="t" r="r" b="b"/>
              <a:pathLst>
                <a:path w="1250950" h="803910">
                  <a:moveTo>
                    <a:pt x="957878" y="803756"/>
                  </a:moveTo>
                  <a:lnTo>
                    <a:pt x="992062" y="761171"/>
                  </a:lnTo>
                  <a:lnTo>
                    <a:pt x="1024293" y="717218"/>
                  </a:lnTo>
                  <a:lnTo>
                    <a:pt x="1054571" y="671898"/>
                  </a:lnTo>
                  <a:lnTo>
                    <a:pt x="1082897" y="625211"/>
                  </a:lnTo>
                  <a:lnTo>
                    <a:pt x="1109166" y="577337"/>
                  </a:lnTo>
                  <a:lnTo>
                    <a:pt x="1133275" y="528455"/>
                  </a:lnTo>
                  <a:lnTo>
                    <a:pt x="1155224" y="478566"/>
                  </a:lnTo>
                  <a:lnTo>
                    <a:pt x="1175012" y="427669"/>
                  </a:lnTo>
                  <a:lnTo>
                    <a:pt x="1192569" y="375961"/>
                  </a:lnTo>
                  <a:lnTo>
                    <a:pt x="1207823" y="323635"/>
                  </a:lnTo>
                  <a:lnTo>
                    <a:pt x="1220775" y="270693"/>
                  </a:lnTo>
                  <a:lnTo>
                    <a:pt x="1231425" y="217133"/>
                  </a:lnTo>
                  <a:lnTo>
                    <a:pt x="1239736" y="163161"/>
                  </a:lnTo>
                  <a:lnTo>
                    <a:pt x="1245673" y="108982"/>
                  </a:lnTo>
                  <a:lnTo>
                    <a:pt x="1249235" y="54595"/>
                  </a:lnTo>
                  <a:lnTo>
                    <a:pt x="1250422" y="0"/>
                  </a:lnTo>
                  <a:lnTo>
                    <a:pt x="0" y="0"/>
                  </a:lnTo>
                  <a:lnTo>
                    <a:pt x="957878" y="803756"/>
                  </a:lnTo>
                  <a:close/>
                </a:path>
              </a:pathLst>
            </a:custGeom>
            <a:ln w="1906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630946" y="2573820"/>
              <a:ext cx="95885" cy="165100"/>
            </a:xfrm>
            <a:custGeom>
              <a:avLst/>
              <a:gdLst/>
              <a:ahLst/>
              <a:cxnLst/>
              <a:rect l="l" t="t" r="r" b="b"/>
              <a:pathLst>
                <a:path w="95885" h="165100">
                  <a:moveTo>
                    <a:pt x="95306" y="165075"/>
                  </a:moveTo>
                  <a:lnTo>
                    <a:pt x="0" y="0"/>
                  </a:lnTo>
                </a:path>
              </a:pathLst>
            </a:custGeom>
            <a:ln w="19061">
              <a:solidFill>
                <a:srgbClr val="C6A8F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4384745" y="2353065"/>
            <a:ext cx="507365" cy="73533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73050">
              <a:lnSpc>
                <a:spcPts val="900"/>
              </a:lnSpc>
              <a:spcBef>
                <a:spcPts val="280"/>
              </a:spcBef>
            </a:pPr>
            <a:r>
              <a:rPr sz="900" spc="155" dirty="0">
                <a:solidFill>
                  <a:srgbClr val="333333"/>
                </a:solidFill>
                <a:latin typeface="Calibri"/>
                <a:cs typeface="Calibri"/>
              </a:rPr>
              <a:t>Y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ES  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6</a:t>
            </a:r>
            <a:r>
              <a:rPr sz="900" spc="-15" dirty="0">
                <a:solidFill>
                  <a:srgbClr val="9194AA"/>
                </a:solidFill>
                <a:latin typeface="Calibri"/>
                <a:cs typeface="Calibri"/>
              </a:rPr>
              <a:t>7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5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900" spc="-160" dirty="0">
                <a:latin typeface="Calibri"/>
                <a:cs typeface="Calibri"/>
              </a:rPr>
              <a:t>1</a:t>
            </a:r>
            <a:r>
              <a:rPr sz="900" spc="40" dirty="0"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568598" y="5053219"/>
            <a:ext cx="33655" cy="187960"/>
          </a:xfrm>
          <a:custGeom>
            <a:avLst/>
            <a:gdLst/>
            <a:ahLst/>
            <a:cxnLst/>
            <a:rect l="l" t="t" r="r" b="b"/>
            <a:pathLst>
              <a:path w="33654" h="187960">
                <a:moveTo>
                  <a:pt x="0" y="0"/>
                </a:moveTo>
                <a:lnTo>
                  <a:pt x="33099" y="187717"/>
                </a:lnTo>
              </a:path>
            </a:pathLst>
          </a:custGeom>
          <a:ln w="19061">
            <a:solidFill>
              <a:srgbClr val="E3A1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501614" y="4661183"/>
            <a:ext cx="344170" cy="724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70" dirty="0"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>
              <a:latin typeface="Calibri"/>
              <a:cs typeface="Calibri"/>
            </a:endParaRPr>
          </a:p>
          <a:p>
            <a:pPr marL="107950" marR="5080">
              <a:lnSpc>
                <a:spcPts val="900"/>
              </a:lnSpc>
            </a:pPr>
            <a:r>
              <a:rPr sz="900" spc="110" dirty="0">
                <a:solidFill>
                  <a:srgbClr val="333333"/>
                </a:solidFill>
                <a:latin typeface="Calibri"/>
                <a:cs typeface="Calibri"/>
              </a:rPr>
              <a:t>NO  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526477" y="4249463"/>
            <a:ext cx="179705" cy="65405"/>
          </a:xfrm>
          <a:custGeom>
            <a:avLst/>
            <a:gdLst/>
            <a:ahLst/>
            <a:cxnLst/>
            <a:rect l="l" t="t" r="r" b="b"/>
            <a:pathLst>
              <a:path w="179704" h="65404">
                <a:moveTo>
                  <a:pt x="0" y="0"/>
                </a:moveTo>
                <a:lnTo>
                  <a:pt x="179118" y="65193"/>
                </a:lnTo>
              </a:path>
            </a:pathLst>
          </a:custGeom>
          <a:ln w="19061">
            <a:solidFill>
              <a:srgbClr val="FB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737674" y="4151469"/>
            <a:ext cx="2627630" cy="27749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280"/>
              </a:spcBef>
            </a:pPr>
            <a:r>
              <a:rPr sz="900" spc="70" dirty="0">
                <a:solidFill>
                  <a:srgbClr val="333333"/>
                </a:solidFill>
                <a:latin typeface="Calibri"/>
                <a:cs typeface="Calibri"/>
              </a:rPr>
              <a:t>Our 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club </a:t>
            </a: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would 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like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information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about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Mini</a:t>
            </a:r>
            <a:r>
              <a:rPr sz="900" spc="-1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Grants.  </a:t>
            </a:r>
            <a:r>
              <a:rPr sz="900" spc="-90" dirty="0">
                <a:solidFill>
                  <a:srgbClr val="9194AA"/>
                </a:solidFill>
                <a:latin typeface="Calibri"/>
                <a:cs typeface="Calibri"/>
              </a:rPr>
              <a:t>11%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220024" y="4058366"/>
            <a:ext cx="8890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0" dirty="0"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25" name="object 25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67"/>
                  </a:lnTo>
                  <a:lnTo>
                    <a:pt x="0" y="45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67"/>
                  </a:lnTo>
                  <a:lnTo>
                    <a:pt x="0" y="45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3742379" y="1445490"/>
            <a:ext cx="3220085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70" dirty="0">
                <a:latin typeface="Calibri"/>
                <a:cs typeface="Calibri"/>
              </a:rPr>
              <a:t>Are </a:t>
            </a:r>
            <a:r>
              <a:rPr sz="1200" spc="165" dirty="0">
                <a:latin typeface="Calibri"/>
                <a:cs typeface="Calibri"/>
              </a:rPr>
              <a:t>PSSA</a:t>
            </a:r>
            <a:r>
              <a:rPr sz="1200" spc="-120" dirty="0">
                <a:latin typeface="Calibri"/>
                <a:cs typeface="Calibri"/>
              </a:rPr>
              <a:t> </a:t>
            </a:r>
            <a:r>
              <a:rPr sz="1200" spc="40" dirty="0">
                <a:latin typeface="Calibri"/>
                <a:cs typeface="Calibri"/>
              </a:rPr>
              <a:t>Mini </a:t>
            </a:r>
            <a:r>
              <a:rPr sz="1200" spc="55" dirty="0">
                <a:latin typeface="Calibri"/>
                <a:cs typeface="Calibri"/>
              </a:rPr>
              <a:t>Grants </a:t>
            </a:r>
            <a:r>
              <a:rPr sz="1200" spc="45" dirty="0">
                <a:latin typeface="Calibri"/>
                <a:cs typeface="Calibri"/>
              </a:rPr>
              <a:t>important </a:t>
            </a:r>
            <a:r>
              <a:rPr sz="1200" spc="50" dirty="0">
                <a:latin typeface="Calibri"/>
                <a:cs typeface="Calibri"/>
              </a:rPr>
              <a:t>to </a:t>
            </a:r>
            <a:r>
              <a:rPr sz="1200" spc="55" dirty="0">
                <a:latin typeface="Calibri"/>
                <a:cs typeface="Calibri"/>
              </a:rPr>
              <a:t>your </a:t>
            </a:r>
            <a:r>
              <a:rPr sz="1200" spc="75" dirty="0">
                <a:latin typeface="Calibri"/>
                <a:cs typeface="Calibri"/>
              </a:rPr>
              <a:t>club?</a:t>
            </a:r>
            <a:endParaRPr sz="120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  <a:spcBef>
                <a:spcPts val="735"/>
              </a:spcBef>
            </a:pPr>
            <a:r>
              <a:rPr sz="900" spc="-45" dirty="0">
                <a:solidFill>
                  <a:srgbClr val="9194AA"/>
                </a:solidFill>
                <a:latin typeface="Calibri"/>
                <a:cs typeface="Calibri"/>
              </a:rPr>
              <a:t>19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dirty="0">
                <a:solidFill>
                  <a:srgbClr val="9194AA"/>
                </a:solidFill>
                <a:latin typeface="Calibri"/>
                <a:cs typeface="Calibri"/>
              </a:rPr>
              <a:t>510</a:t>
            </a:r>
            <a:r>
              <a:rPr sz="900" spc="-145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36881" y="5880416"/>
            <a:ext cx="114367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095733" y="5848655"/>
            <a:ext cx="236854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55" dirty="0">
                <a:solidFill>
                  <a:srgbClr val="333333"/>
                </a:solidFill>
                <a:latin typeface="Calibri"/>
                <a:cs typeface="Calibri"/>
              </a:rPr>
              <a:t>Y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E</a:t>
            </a:r>
            <a:r>
              <a:rPr sz="900" spc="120" dirty="0">
                <a:solidFill>
                  <a:srgbClr val="333333"/>
                </a:solidFill>
                <a:latin typeface="Calibri"/>
                <a:cs typeface="Calibri"/>
              </a:rPr>
              <a:t>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13413" y="5880416"/>
            <a:ext cx="114368" cy="114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572266" y="5848655"/>
            <a:ext cx="2038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N</a:t>
            </a:r>
            <a:r>
              <a:rPr sz="900" spc="130" dirty="0">
                <a:solidFill>
                  <a:srgbClr val="333333"/>
                </a:solidFill>
                <a:latin typeface="Calibri"/>
                <a:cs typeface="Calibri"/>
              </a:rPr>
              <a:t>O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920552" y="2561858"/>
            <a:ext cx="2861824" cy="25198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651174" y="3397277"/>
            <a:ext cx="248920" cy="27749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indent="9525">
              <a:lnSpc>
                <a:spcPts val="900"/>
              </a:lnSpc>
              <a:spcBef>
                <a:spcPts val="280"/>
              </a:spcBef>
            </a:pPr>
            <a:r>
              <a:rPr sz="900" spc="155" dirty="0">
                <a:solidFill>
                  <a:srgbClr val="333333"/>
                </a:solidFill>
                <a:latin typeface="Calibri"/>
                <a:cs typeface="Calibri"/>
              </a:rPr>
              <a:t>Y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ES  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95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08901" y="3583254"/>
            <a:ext cx="129539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latin typeface="Calibri"/>
                <a:cs typeface="Calibri"/>
              </a:rPr>
              <a:t>1</a:t>
            </a:r>
            <a:r>
              <a:rPr sz="900" spc="60" dirty="0">
                <a:latin typeface="Calibri"/>
                <a:cs typeface="Calibri"/>
              </a:rPr>
              <a:t>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07149" y="3887337"/>
            <a:ext cx="203835" cy="27749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280"/>
              </a:spcBef>
            </a:pP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N</a:t>
            </a:r>
            <a:r>
              <a:rPr sz="900" spc="70" dirty="0">
                <a:solidFill>
                  <a:srgbClr val="333333"/>
                </a:solidFill>
                <a:latin typeface="Calibri"/>
                <a:cs typeface="Calibri"/>
              </a:rPr>
              <a:t>O  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5%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63790" y="3891973"/>
            <a:ext cx="6604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40" dirty="0">
                <a:latin typeface="Calibri"/>
                <a:cs typeface="Calibri"/>
              </a:rPr>
              <a:t>1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14" name="object 14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67"/>
                  </a:lnTo>
                  <a:lnTo>
                    <a:pt x="0" y="45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67"/>
                  </a:lnTo>
                  <a:lnTo>
                    <a:pt x="0" y="45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17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1674226" y="1445479"/>
            <a:ext cx="7355205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50" dirty="0">
                <a:latin typeface="Calibri"/>
                <a:cs typeface="Calibri"/>
              </a:rPr>
              <a:t>What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75" dirty="0">
                <a:latin typeface="Calibri"/>
                <a:cs typeface="Calibri"/>
              </a:rPr>
              <a:t>can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165" dirty="0">
                <a:latin typeface="Calibri"/>
                <a:cs typeface="Calibri"/>
              </a:rPr>
              <a:t>PSSA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do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to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35" dirty="0">
                <a:latin typeface="Calibri"/>
                <a:cs typeface="Calibri"/>
              </a:rPr>
              <a:t>assist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your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75" dirty="0">
                <a:latin typeface="Calibri"/>
                <a:cs typeface="Calibri"/>
              </a:rPr>
              <a:t>club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30" dirty="0">
                <a:latin typeface="Calibri"/>
                <a:cs typeface="Calibri"/>
              </a:rPr>
              <a:t>in</a:t>
            </a:r>
            <a:r>
              <a:rPr sz="1200" spc="40" dirty="0">
                <a:latin typeface="Calibri"/>
                <a:cs typeface="Calibri"/>
              </a:rPr>
              <a:t> it's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45" dirty="0">
                <a:latin typeface="Calibri"/>
                <a:cs typeface="Calibri"/>
              </a:rPr>
              <a:t>mission?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Please </a:t>
            </a:r>
            <a:r>
              <a:rPr sz="1200" spc="40" dirty="0">
                <a:latin typeface="Calibri"/>
                <a:cs typeface="Calibri"/>
              </a:rPr>
              <a:t>share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any</a:t>
            </a:r>
            <a:r>
              <a:rPr sz="1200" spc="65" dirty="0">
                <a:latin typeface="Calibri"/>
                <a:cs typeface="Calibri"/>
              </a:rPr>
              <a:t> closing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thoughts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you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40" dirty="0">
                <a:latin typeface="Calibri"/>
                <a:cs typeface="Calibri"/>
              </a:rPr>
              <a:t>have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45" dirty="0">
                <a:latin typeface="Calibri"/>
                <a:cs typeface="Calibri"/>
              </a:rPr>
              <a:t>for </a:t>
            </a:r>
            <a:r>
              <a:rPr sz="1200" spc="125" dirty="0">
                <a:latin typeface="Calibri"/>
                <a:cs typeface="Calibri"/>
              </a:rPr>
              <a:t>PSSA.</a:t>
            </a:r>
            <a:endParaRPr sz="1200">
              <a:latin typeface="Calibri"/>
              <a:cs typeface="Calibri"/>
            </a:endParaRPr>
          </a:p>
          <a:p>
            <a:pPr marL="3810" algn="ctr">
              <a:lnSpc>
                <a:spcPct val="100000"/>
              </a:lnSpc>
              <a:spcBef>
                <a:spcPts val="735"/>
              </a:spcBef>
            </a:pPr>
            <a:r>
              <a:rPr sz="900" spc="70" dirty="0">
                <a:solidFill>
                  <a:srgbClr val="9194AA"/>
                </a:solidFill>
                <a:latin typeface="Calibri"/>
                <a:cs typeface="Calibri"/>
              </a:rPr>
              <a:t>9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75" dirty="0">
                <a:solidFill>
                  <a:srgbClr val="9194AA"/>
                </a:solidFill>
                <a:latin typeface="Calibri"/>
                <a:cs typeface="Calibri"/>
              </a:rPr>
              <a:t>520</a:t>
            </a:r>
            <a:r>
              <a:rPr sz="900" spc="-100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6054" y="2077681"/>
            <a:ext cx="9731375" cy="314960"/>
          </a:xfrm>
          <a:custGeom>
            <a:avLst/>
            <a:gdLst/>
            <a:ahLst/>
            <a:cxnLst/>
            <a:rect l="l" t="t" r="r" b="b"/>
            <a:pathLst>
              <a:path w="9731375" h="314960">
                <a:moveTo>
                  <a:pt x="9730803" y="13792"/>
                </a:moveTo>
                <a:lnTo>
                  <a:pt x="9728949" y="9296"/>
                </a:lnTo>
                <a:lnTo>
                  <a:pt x="9721494" y="1854"/>
                </a:lnTo>
                <a:lnTo>
                  <a:pt x="9717011" y="0"/>
                </a:lnTo>
                <a:lnTo>
                  <a:pt x="7195655" y="0"/>
                </a:lnTo>
                <a:lnTo>
                  <a:pt x="13804" y="0"/>
                </a:lnTo>
                <a:lnTo>
                  <a:pt x="9309" y="1854"/>
                </a:lnTo>
                <a:lnTo>
                  <a:pt x="1866" y="9296"/>
                </a:lnTo>
                <a:lnTo>
                  <a:pt x="0" y="13792"/>
                </a:lnTo>
                <a:lnTo>
                  <a:pt x="0" y="314502"/>
                </a:lnTo>
                <a:lnTo>
                  <a:pt x="7195655" y="314502"/>
                </a:lnTo>
                <a:lnTo>
                  <a:pt x="9730803" y="314502"/>
                </a:lnTo>
                <a:lnTo>
                  <a:pt x="9730803" y="13792"/>
                </a:lnTo>
                <a:close/>
              </a:path>
            </a:pathLst>
          </a:custGeom>
          <a:solidFill>
            <a:srgbClr val="F1F2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25389" y="2497020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4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86063" y="2811532"/>
            <a:ext cx="9731375" cy="981710"/>
            <a:chOff x="486063" y="2811532"/>
            <a:chExt cx="9731375" cy="981710"/>
          </a:xfrm>
        </p:grpSpPr>
        <p:sp>
          <p:nvSpPr>
            <p:cNvPr id="7" name="object 7"/>
            <p:cNvSpPr/>
            <p:nvPr/>
          </p:nvSpPr>
          <p:spPr>
            <a:xfrm>
              <a:off x="486063" y="2811532"/>
              <a:ext cx="9731375" cy="981710"/>
            </a:xfrm>
            <a:custGeom>
              <a:avLst/>
              <a:gdLst/>
              <a:ahLst/>
              <a:cxnLst/>
              <a:rect l="l" t="t" r="r" b="b"/>
              <a:pathLst>
                <a:path w="9731375" h="981710">
                  <a:moveTo>
                    <a:pt x="0" y="98165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981657"/>
                  </a:lnTo>
                  <a:lnTo>
                    <a:pt x="0" y="98165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81710" y="2811532"/>
              <a:ext cx="2535555" cy="981710"/>
            </a:xfrm>
            <a:custGeom>
              <a:avLst/>
              <a:gdLst/>
              <a:ahLst/>
              <a:cxnLst/>
              <a:rect l="l" t="t" r="r" b="b"/>
              <a:pathLst>
                <a:path w="2535554" h="981710">
                  <a:moveTo>
                    <a:pt x="0" y="0"/>
                  </a:moveTo>
                  <a:lnTo>
                    <a:pt x="2535154" y="0"/>
                  </a:lnTo>
                  <a:lnTo>
                    <a:pt x="2535154" y="981657"/>
                  </a:lnTo>
                  <a:lnTo>
                    <a:pt x="0" y="9816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825389" y="3183228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4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8825389" y="3878966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4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486063" y="4193477"/>
            <a:ext cx="9731375" cy="400685"/>
            <a:chOff x="486063" y="4193477"/>
            <a:chExt cx="9731375" cy="400685"/>
          </a:xfrm>
        </p:grpSpPr>
        <p:sp>
          <p:nvSpPr>
            <p:cNvPr id="12" name="object 12"/>
            <p:cNvSpPr/>
            <p:nvPr/>
          </p:nvSpPr>
          <p:spPr>
            <a:xfrm>
              <a:off x="486063" y="4193477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681710" y="4193477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825389" y="4279253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4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8825389" y="4679541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3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486063" y="5003583"/>
            <a:ext cx="9731375" cy="400685"/>
            <a:chOff x="486063" y="5003583"/>
            <a:chExt cx="9731375" cy="400685"/>
          </a:xfrm>
        </p:grpSpPr>
        <p:sp>
          <p:nvSpPr>
            <p:cNvPr id="17" name="object 17"/>
            <p:cNvSpPr/>
            <p:nvPr/>
          </p:nvSpPr>
          <p:spPr>
            <a:xfrm>
              <a:off x="486063" y="5003583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81710" y="5003583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825389" y="5089359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3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8825389" y="5489647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0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3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5" name="object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362078"/>
              </p:ext>
            </p:extLst>
          </p:nvPr>
        </p:nvGraphicFramePr>
        <p:xfrm>
          <a:off x="475932" y="2110764"/>
          <a:ext cx="9740899" cy="42022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5345"/>
                <a:gridCol w="2535554"/>
              </a:tblGrid>
              <a:tr h="324042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spc="45" dirty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Data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spc="75" dirty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Responses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</a:tr>
              <a:tr h="359194"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</a:pPr>
                      <a:r>
                        <a:rPr sz="1400" spc="6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Get </a:t>
                      </a:r>
                      <a:r>
                        <a:rPr sz="1400" spc="3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lang="en-US" sz="1400" spc="4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PA</a:t>
                      </a:r>
                      <a:r>
                        <a:rPr sz="1400" spc="4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spc="4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400" spc="4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ame </a:t>
                      </a:r>
                      <a:r>
                        <a:rPr lang="en-US" sz="1400" spc="3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400" spc="3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ommission </a:t>
                      </a:r>
                      <a:r>
                        <a:rPr sz="1400" spc="2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to </a:t>
                      </a:r>
                      <a:r>
                        <a:rPr sz="1400" spc="5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open </a:t>
                      </a:r>
                      <a:r>
                        <a:rPr sz="1400" spc="4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game </a:t>
                      </a:r>
                      <a:r>
                        <a:rPr sz="1400" spc="3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lands </a:t>
                      </a:r>
                      <a:r>
                        <a:rPr sz="1400" spc="2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400" spc="-10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4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snowmobiling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682759">
                <a:tc>
                  <a:txBody>
                    <a:bodyPr/>
                    <a:lstStyle/>
                    <a:p>
                      <a:pPr marL="71120" marR="157480">
                        <a:lnSpc>
                          <a:spcPct val="104200"/>
                        </a:lnSpc>
                        <a:spcBef>
                          <a:spcPts val="440"/>
                        </a:spcBef>
                      </a:pPr>
                      <a:endParaRPr lang="en-US" sz="900" dirty="0" smtClean="0">
                        <a:latin typeface="Calibri"/>
                        <a:cs typeface="Calibri"/>
                      </a:endParaRPr>
                    </a:p>
                    <a:p>
                      <a:pPr marL="71120" marR="157480">
                        <a:lnSpc>
                          <a:spcPct val="104200"/>
                        </a:lnSpc>
                        <a:spcBef>
                          <a:spcPts val="440"/>
                        </a:spcBef>
                      </a:pPr>
                      <a:r>
                        <a:rPr lang="en-US" sz="1400" dirty="0" smtClean="0">
                          <a:latin typeface="Calibri"/>
                          <a:cs typeface="Calibri"/>
                        </a:rPr>
                        <a:t>Better</a:t>
                      </a:r>
                      <a:r>
                        <a:rPr lang="en-US" sz="1400" baseline="0" dirty="0" smtClean="0">
                          <a:latin typeface="Calibri"/>
                          <a:cs typeface="Calibri"/>
                        </a:rPr>
                        <a:t> method/more adequate/more dependable method for clubs to be funded by DCNR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5880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Calibri"/>
                          <a:cs typeface="Calibri"/>
                        </a:rPr>
                        <a:t>3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spc="40" dirty="0" smtClean="0">
                        <a:solidFill>
                          <a:srgbClr val="2B3345"/>
                        </a:solidFill>
                        <a:latin typeface="+mn-lt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600" spc="3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D</a:t>
                      </a:r>
                      <a:r>
                        <a:rPr lang="en-US" sz="1600" spc="4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o </a:t>
                      </a:r>
                      <a:r>
                        <a:rPr lang="en-US" sz="1600" spc="3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better coordination </a:t>
                      </a:r>
                      <a:r>
                        <a:rPr lang="en-US" sz="1600" spc="3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with </a:t>
                      </a:r>
                      <a:r>
                        <a:rPr lang="en-US" sz="1600" spc="3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the </a:t>
                      </a:r>
                      <a:r>
                        <a:rPr lang="en-US" sz="1600" spc="2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mini</a:t>
                      </a:r>
                      <a:r>
                        <a:rPr lang="en-US" sz="1600" spc="-4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600" spc="3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grants</a:t>
                      </a:r>
                      <a:endParaRPr lang="en-US" sz="1600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lang="en-US" sz="1050" dirty="0" smtClean="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latin typeface="Calibri"/>
                          <a:cs typeface="Calibri"/>
                        </a:rPr>
                        <a:t>2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800" spc="1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Trails </a:t>
                      </a:r>
                      <a:r>
                        <a:rPr sz="1800" spc="1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trails</a:t>
                      </a:r>
                      <a:r>
                        <a:rPr sz="1800" spc="-5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1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trails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latin typeface="Calibri"/>
                          <a:cs typeface="Calibri"/>
                        </a:rPr>
                        <a:t>1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361713"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</a:pPr>
                      <a:r>
                        <a:rPr lang="en-US" sz="1800" spc="4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Assistance</a:t>
                      </a:r>
                      <a:r>
                        <a:rPr lang="en-US" sz="1800" spc="40" baseline="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to be able to groom trails on Allegheny National Forest</a:t>
                      </a:r>
                      <a:endParaRPr lang="en-US" sz="1800" dirty="0">
                        <a:latin typeface="+mn-lt"/>
                        <a:cs typeface="Calibri"/>
                      </a:endParaRPr>
                    </a:p>
                  </a:txBody>
                  <a:tcPr marL="0" marR="0" marT="55880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76487"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4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Finish </a:t>
                      </a:r>
                      <a:r>
                        <a:rPr lang="en-US" sz="1600" spc="3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the </a:t>
                      </a:r>
                      <a:r>
                        <a:rPr lang="en-US" sz="1600" spc="1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state </a:t>
                      </a:r>
                      <a:r>
                        <a:rPr lang="en-US" sz="1600" spc="5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wide </a:t>
                      </a:r>
                      <a:r>
                        <a:rPr lang="en-US" sz="1600" spc="3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map </a:t>
                      </a:r>
                      <a:r>
                        <a:rPr lang="en-US" sz="1600" spc="4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and </a:t>
                      </a:r>
                      <a:r>
                        <a:rPr lang="en-US" sz="1600" spc="6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get </a:t>
                      </a:r>
                      <a:r>
                        <a:rPr lang="en-US" sz="1600" spc="1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it </a:t>
                      </a:r>
                      <a:r>
                        <a:rPr lang="en-US" sz="1600" spc="2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in </a:t>
                      </a:r>
                      <a:r>
                        <a:rPr lang="en-US" sz="1600" spc="3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a </a:t>
                      </a:r>
                      <a:r>
                        <a:rPr lang="en-US" sz="1600" spc="4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cellphone </a:t>
                      </a:r>
                      <a:r>
                        <a:rPr lang="en-US" sz="1600" spc="1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format </a:t>
                      </a:r>
                      <a:r>
                        <a:rPr lang="en-US" sz="1600" spc="2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like </a:t>
                      </a:r>
                      <a:r>
                        <a:rPr lang="en-US" sz="1600" spc="3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other </a:t>
                      </a:r>
                      <a:r>
                        <a:rPr lang="en-US" sz="1600" spc="2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states </a:t>
                      </a:r>
                      <a:r>
                        <a:rPr lang="en-US" sz="1600" spc="3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have</a:t>
                      </a:r>
                      <a:endParaRPr lang="en-US" sz="1600" dirty="0" smtClean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>
                          <a:latin typeface="Calibri"/>
                          <a:cs typeface="Calibri"/>
                        </a:rPr>
                        <a:t>1</a:t>
                      </a:r>
                      <a:endParaRPr lang="en-US" sz="1050" dirty="0" smtClean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 marL="71120" marR="171450">
                        <a:lnSpc>
                          <a:spcPct val="104200"/>
                        </a:lnSpc>
                        <a:spcBef>
                          <a:spcPts val="440"/>
                        </a:spcBef>
                      </a:pPr>
                      <a:r>
                        <a:rPr lang="en-US" sz="1300" spc="2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Work </a:t>
                      </a:r>
                      <a:r>
                        <a:rPr lang="en-US" sz="1300" spc="3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with  </a:t>
                      </a:r>
                      <a:r>
                        <a:rPr lang="en-US" sz="1300" spc="5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PA</a:t>
                      </a:r>
                      <a:r>
                        <a:rPr lang="en-US" sz="1300" spc="5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highway</a:t>
                      </a:r>
                      <a:r>
                        <a:rPr lang="en-US" sz="1300" spc="-1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300" spc="5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agencies</a:t>
                      </a:r>
                      <a:r>
                        <a:rPr lang="en-US" sz="1300" spc="-1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300" spc="2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for</a:t>
                      </a:r>
                      <a:r>
                        <a:rPr lang="en-US" sz="1300" spc="-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300" spc="3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use</a:t>
                      </a:r>
                      <a:r>
                        <a:rPr lang="en-US" sz="1300" spc="5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300" spc="4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of</a:t>
                      </a:r>
                      <a:r>
                        <a:rPr lang="en-US" sz="1300" spc="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300" spc="2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road</a:t>
                      </a:r>
                      <a:r>
                        <a:rPr lang="en-US" sz="1300" spc="1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300" spc="3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right</a:t>
                      </a:r>
                      <a:r>
                        <a:rPr lang="en-US" sz="1300" spc="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300" spc="4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of</a:t>
                      </a:r>
                      <a:r>
                        <a:rPr lang="en-US" sz="1300" spc="1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300" spc="5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ways</a:t>
                      </a:r>
                      <a:r>
                        <a:rPr lang="en-US" sz="1300" spc="-1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300" spc="2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to </a:t>
                      </a:r>
                      <a:r>
                        <a:rPr lang="en-US" sz="1300" spc="5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connect</a:t>
                      </a:r>
                      <a:r>
                        <a:rPr lang="en-US" sz="1300" spc="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300" spc="5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gaps</a:t>
                      </a:r>
                      <a:r>
                        <a:rPr lang="en-US" sz="1300" spc="-1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300" spc="2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in</a:t>
                      </a:r>
                      <a:r>
                        <a:rPr lang="en-US" sz="1300" spc="4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30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trail</a:t>
                      </a:r>
                      <a:r>
                        <a:rPr lang="en-US" sz="1300" spc="25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300" spc="3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systems</a:t>
                      </a:r>
                      <a:endParaRPr lang="en-US" sz="1300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274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26" name="object 26"/>
          <p:cNvGrpSpPr/>
          <p:nvPr/>
        </p:nvGrpSpPr>
        <p:grpSpPr>
          <a:xfrm>
            <a:off x="0" y="7109859"/>
            <a:ext cx="10692765" cy="457834"/>
            <a:chOff x="0" y="7109859"/>
            <a:chExt cx="10692765" cy="457834"/>
          </a:xfrm>
        </p:grpSpPr>
        <p:sp>
          <p:nvSpPr>
            <p:cNvPr id="27" name="object 27"/>
            <p:cNvSpPr/>
            <p:nvPr/>
          </p:nvSpPr>
          <p:spPr>
            <a:xfrm>
              <a:off x="0" y="7109859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325223" y="7194735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406348" y="7208520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406348" y="7194720"/>
              <a:ext cx="111196" cy="2354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417754" y="7194994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406348" y="7196306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406348" y="7247878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367537" y="7281182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0" y="7109859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50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18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229" dirty="0">
                <a:solidFill>
                  <a:srgbClr val="FFFFFF"/>
                </a:solidFill>
                <a:latin typeface="Calibri"/>
                <a:cs typeface="Calibri"/>
              </a:rPr>
              <a:t>PSSA</a:t>
            </a:r>
            <a:r>
              <a:rPr sz="1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185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18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90" dirty="0">
                <a:solidFill>
                  <a:srgbClr val="FFFFFF"/>
                </a:solidFill>
                <a:latin typeface="Calibri"/>
                <a:cs typeface="Calibri"/>
              </a:rPr>
              <a:t>Better</a:t>
            </a:r>
            <a:r>
              <a:rPr sz="1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135" dirty="0">
                <a:solidFill>
                  <a:srgbClr val="FFFFFF"/>
                </a:solidFill>
                <a:latin typeface="Calibri"/>
                <a:cs typeface="Calibri"/>
              </a:rPr>
              <a:t>Serve</a:t>
            </a:r>
            <a:r>
              <a:rPr sz="180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6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42451" y="1445490"/>
            <a:ext cx="3022600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75" dirty="0">
                <a:latin typeface="Calibri"/>
                <a:cs typeface="Calibri"/>
              </a:rPr>
              <a:t>Number </a:t>
            </a:r>
            <a:r>
              <a:rPr sz="1200" spc="45" dirty="0">
                <a:latin typeface="Calibri"/>
                <a:cs typeface="Calibri"/>
              </a:rPr>
              <a:t>of </a:t>
            </a:r>
            <a:r>
              <a:rPr sz="1200" spc="60" dirty="0">
                <a:latin typeface="Calibri"/>
                <a:cs typeface="Calibri"/>
              </a:rPr>
              <a:t>snowmobiles </a:t>
            </a:r>
            <a:r>
              <a:rPr sz="1200" spc="30" dirty="0">
                <a:latin typeface="Calibri"/>
                <a:cs typeface="Calibri"/>
              </a:rPr>
              <a:t>in </a:t>
            </a:r>
            <a:r>
              <a:rPr sz="1200" spc="55" dirty="0">
                <a:latin typeface="Calibri"/>
                <a:cs typeface="Calibri"/>
              </a:rPr>
              <a:t>your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35" dirty="0">
                <a:latin typeface="Calibri"/>
                <a:cs typeface="Calibri"/>
              </a:rPr>
              <a:t>household: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35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498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-40" dirty="0">
                <a:solidFill>
                  <a:srgbClr val="9194AA"/>
                </a:solidFill>
                <a:latin typeface="Calibri"/>
                <a:cs typeface="Calibri"/>
              </a:rPr>
              <a:t>31</a:t>
            </a:r>
            <a:r>
              <a:rPr sz="900" spc="-70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6054" y="2077694"/>
            <a:ext cx="9731375" cy="314960"/>
          </a:xfrm>
          <a:custGeom>
            <a:avLst/>
            <a:gdLst/>
            <a:ahLst/>
            <a:cxnLst/>
            <a:rect l="l" t="t" r="r" b="b"/>
            <a:pathLst>
              <a:path w="9731375" h="314960">
                <a:moveTo>
                  <a:pt x="9730803" y="13792"/>
                </a:moveTo>
                <a:lnTo>
                  <a:pt x="9728949" y="9296"/>
                </a:lnTo>
                <a:lnTo>
                  <a:pt x="9721494" y="1854"/>
                </a:lnTo>
                <a:lnTo>
                  <a:pt x="9717011" y="0"/>
                </a:lnTo>
                <a:lnTo>
                  <a:pt x="7195655" y="0"/>
                </a:lnTo>
                <a:lnTo>
                  <a:pt x="13804" y="0"/>
                </a:lnTo>
                <a:lnTo>
                  <a:pt x="9309" y="1854"/>
                </a:lnTo>
                <a:lnTo>
                  <a:pt x="1866" y="9296"/>
                </a:lnTo>
                <a:lnTo>
                  <a:pt x="0" y="13792"/>
                </a:lnTo>
                <a:lnTo>
                  <a:pt x="0" y="314502"/>
                </a:lnTo>
                <a:lnTo>
                  <a:pt x="7195655" y="314502"/>
                </a:lnTo>
                <a:lnTo>
                  <a:pt x="9730803" y="314502"/>
                </a:lnTo>
                <a:lnTo>
                  <a:pt x="9730803" y="13792"/>
                </a:lnTo>
                <a:close/>
              </a:path>
            </a:pathLst>
          </a:custGeom>
          <a:solidFill>
            <a:srgbClr val="F1F2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758674" y="2497032"/>
            <a:ext cx="381635" cy="229235"/>
          </a:xfrm>
          <a:custGeom>
            <a:avLst/>
            <a:gdLst/>
            <a:ahLst/>
            <a:cxnLst/>
            <a:rect l="l" t="t" r="r" b="b"/>
            <a:pathLst>
              <a:path w="381634" h="229235">
                <a:moveTo>
                  <a:pt x="348158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348158" y="0"/>
                </a:lnTo>
                <a:lnTo>
                  <a:pt x="380258" y="28204"/>
                </a:lnTo>
                <a:lnTo>
                  <a:pt x="381226" y="33067"/>
                </a:lnTo>
                <a:lnTo>
                  <a:pt x="381226" y="195668"/>
                </a:lnTo>
                <a:lnTo>
                  <a:pt x="353021" y="227768"/>
                </a:lnTo>
                <a:lnTo>
                  <a:pt x="348158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86063" y="2811544"/>
            <a:ext cx="9731375" cy="400685"/>
            <a:chOff x="486063" y="2811544"/>
            <a:chExt cx="9731375" cy="400685"/>
          </a:xfrm>
        </p:grpSpPr>
        <p:sp>
          <p:nvSpPr>
            <p:cNvPr id="7" name="object 7"/>
            <p:cNvSpPr/>
            <p:nvPr/>
          </p:nvSpPr>
          <p:spPr>
            <a:xfrm>
              <a:off x="486063" y="2811544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81710" y="2811544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768205" y="2897320"/>
              <a:ext cx="362585" cy="229235"/>
            </a:xfrm>
            <a:custGeom>
              <a:avLst/>
              <a:gdLst/>
              <a:ahLst/>
              <a:cxnLst/>
              <a:rect l="l" t="t" r="r" b="b"/>
              <a:pathLst>
                <a:path w="362584" h="229235">
                  <a:moveTo>
                    <a:pt x="329098" y="228735"/>
                  </a:moveTo>
                  <a:lnTo>
                    <a:pt x="33067" y="228735"/>
                  </a:lnTo>
                  <a:lnTo>
                    <a:pt x="28204" y="227768"/>
                  </a:lnTo>
                  <a:lnTo>
                    <a:pt x="967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4" y="967"/>
                  </a:lnTo>
                  <a:lnTo>
                    <a:pt x="33067" y="0"/>
                  </a:lnTo>
                  <a:lnTo>
                    <a:pt x="329098" y="0"/>
                  </a:lnTo>
                  <a:lnTo>
                    <a:pt x="361197" y="28204"/>
                  </a:lnTo>
                  <a:lnTo>
                    <a:pt x="362165" y="33067"/>
                  </a:lnTo>
                  <a:lnTo>
                    <a:pt x="362165" y="195668"/>
                  </a:lnTo>
                  <a:lnTo>
                    <a:pt x="333960" y="227768"/>
                  </a:lnTo>
                  <a:lnTo>
                    <a:pt x="329098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8777735" y="3297608"/>
            <a:ext cx="353060" cy="229235"/>
          </a:xfrm>
          <a:custGeom>
            <a:avLst/>
            <a:gdLst/>
            <a:ahLst/>
            <a:cxnLst/>
            <a:rect l="l" t="t" r="r" b="b"/>
            <a:pathLst>
              <a:path w="353059" h="229235">
                <a:moveTo>
                  <a:pt x="319567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319567" y="0"/>
                </a:lnTo>
                <a:lnTo>
                  <a:pt x="351666" y="28204"/>
                </a:lnTo>
                <a:lnTo>
                  <a:pt x="352634" y="33067"/>
                </a:lnTo>
                <a:lnTo>
                  <a:pt x="352634" y="195668"/>
                </a:lnTo>
                <a:lnTo>
                  <a:pt x="324429" y="227768"/>
                </a:lnTo>
                <a:lnTo>
                  <a:pt x="319567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486063" y="3612119"/>
            <a:ext cx="9731375" cy="400685"/>
            <a:chOff x="486063" y="3612119"/>
            <a:chExt cx="9731375" cy="400685"/>
          </a:xfrm>
        </p:grpSpPr>
        <p:sp>
          <p:nvSpPr>
            <p:cNvPr id="12" name="object 12"/>
            <p:cNvSpPr/>
            <p:nvPr/>
          </p:nvSpPr>
          <p:spPr>
            <a:xfrm>
              <a:off x="486063" y="3612119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681710" y="3612119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768205" y="3697895"/>
              <a:ext cx="362585" cy="229235"/>
            </a:xfrm>
            <a:custGeom>
              <a:avLst/>
              <a:gdLst/>
              <a:ahLst/>
              <a:cxnLst/>
              <a:rect l="l" t="t" r="r" b="b"/>
              <a:pathLst>
                <a:path w="362584" h="229235">
                  <a:moveTo>
                    <a:pt x="329098" y="228735"/>
                  </a:moveTo>
                  <a:lnTo>
                    <a:pt x="33067" y="228735"/>
                  </a:lnTo>
                  <a:lnTo>
                    <a:pt x="28204" y="227768"/>
                  </a:lnTo>
                  <a:lnTo>
                    <a:pt x="967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4" y="967"/>
                  </a:lnTo>
                  <a:lnTo>
                    <a:pt x="33067" y="0"/>
                  </a:lnTo>
                  <a:lnTo>
                    <a:pt x="329098" y="0"/>
                  </a:lnTo>
                  <a:lnTo>
                    <a:pt x="361197" y="28204"/>
                  </a:lnTo>
                  <a:lnTo>
                    <a:pt x="362165" y="33067"/>
                  </a:lnTo>
                  <a:lnTo>
                    <a:pt x="362165" y="195668"/>
                  </a:lnTo>
                  <a:lnTo>
                    <a:pt x="333960" y="227768"/>
                  </a:lnTo>
                  <a:lnTo>
                    <a:pt x="329098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8768205" y="4098183"/>
            <a:ext cx="362585" cy="229235"/>
          </a:xfrm>
          <a:custGeom>
            <a:avLst/>
            <a:gdLst/>
            <a:ahLst/>
            <a:cxnLst/>
            <a:rect l="l" t="t" r="r" b="b"/>
            <a:pathLst>
              <a:path w="362584" h="229235">
                <a:moveTo>
                  <a:pt x="329098" y="228735"/>
                </a:moveTo>
                <a:lnTo>
                  <a:pt x="33067" y="228735"/>
                </a:lnTo>
                <a:lnTo>
                  <a:pt x="28204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4" y="967"/>
                </a:lnTo>
                <a:lnTo>
                  <a:pt x="33067" y="0"/>
                </a:lnTo>
                <a:lnTo>
                  <a:pt x="329098" y="0"/>
                </a:lnTo>
                <a:lnTo>
                  <a:pt x="361197" y="28204"/>
                </a:lnTo>
                <a:lnTo>
                  <a:pt x="362165" y="33067"/>
                </a:lnTo>
                <a:lnTo>
                  <a:pt x="362165" y="195668"/>
                </a:lnTo>
                <a:lnTo>
                  <a:pt x="333960" y="227768"/>
                </a:lnTo>
                <a:lnTo>
                  <a:pt x="329098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486063" y="4412694"/>
            <a:ext cx="9731375" cy="400685"/>
            <a:chOff x="486063" y="4412694"/>
            <a:chExt cx="9731375" cy="400685"/>
          </a:xfrm>
        </p:grpSpPr>
        <p:sp>
          <p:nvSpPr>
            <p:cNvPr id="17" name="object 17"/>
            <p:cNvSpPr/>
            <p:nvPr/>
          </p:nvSpPr>
          <p:spPr>
            <a:xfrm>
              <a:off x="486063" y="4412694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81710" y="4412694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787266" y="4498470"/>
              <a:ext cx="334010" cy="229235"/>
            </a:xfrm>
            <a:custGeom>
              <a:avLst/>
              <a:gdLst/>
              <a:ahLst/>
              <a:cxnLst/>
              <a:rect l="l" t="t" r="r" b="b"/>
              <a:pathLst>
                <a:path w="334009" h="229235">
                  <a:moveTo>
                    <a:pt x="300505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300505" y="0"/>
                  </a:lnTo>
                  <a:lnTo>
                    <a:pt x="332605" y="28203"/>
                  </a:lnTo>
                  <a:lnTo>
                    <a:pt x="333573" y="33067"/>
                  </a:lnTo>
                  <a:lnTo>
                    <a:pt x="333573" y="195668"/>
                  </a:lnTo>
                  <a:lnTo>
                    <a:pt x="305367" y="227768"/>
                  </a:lnTo>
                  <a:lnTo>
                    <a:pt x="300505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8806327" y="4898758"/>
            <a:ext cx="286385" cy="229235"/>
          </a:xfrm>
          <a:custGeom>
            <a:avLst/>
            <a:gdLst/>
            <a:ahLst/>
            <a:cxnLst/>
            <a:rect l="l" t="t" r="r" b="b"/>
            <a:pathLst>
              <a:path w="286384" h="229235">
                <a:moveTo>
                  <a:pt x="252852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52852" y="0"/>
                </a:lnTo>
                <a:lnTo>
                  <a:pt x="284951" y="28204"/>
                </a:lnTo>
                <a:lnTo>
                  <a:pt x="285919" y="33067"/>
                </a:lnTo>
                <a:lnTo>
                  <a:pt x="285919" y="195668"/>
                </a:lnTo>
                <a:lnTo>
                  <a:pt x="257714" y="227768"/>
                </a:lnTo>
                <a:lnTo>
                  <a:pt x="252852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486063" y="5213270"/>
            <a:ext cx="9731375" cy="400685"/>
            <a:chOff x="486063" y="5213270"/>
            <a:chExt cx="9731375" cy="400685"/>
          </a:xfrm>
        </p:grpSpPr>
        <p:sp>
          <p:nvSpPr>
            <p:cNvPr id="22" name="object 22"/>
            <p:cNvSpPr/>
            <p:nvPr/>
          </p:nvSpPr>
          <p:spPr>
            <a:xfrm>
              <a:off x="486063" y="5213270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681710" y="5213270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806327" y="5299046"/>
              <a:ext cx="286385" cy="229235"/>
            </a:xfrm>
            <a:custGeom>
              <a:avLst/>
              <a:gdLst/>
              <a:ahLst/>
              <a:cxnLst/>
              <a:rect l="l" t="t" r="r" b="b"/>
              <a:pathLst>
                <a:path w="286384" h="229235">
                  <a:moveTo>
                    <a:pt x="252852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7" y="200530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52852" y="0"/>
                  </a:lnTo>
                  <a:lnTo>
                    <a:pt x="284951" y="28203"/>
                  </a:lnTo>
                  <a:lnTo>
                    <a:pt x="285919" y="33067"/>
                  </a:lnTo>
                  <a:lnTo>
                    <a:pt x="285919" y="195668"/>
                  </a:lnTo>
                  <a:lnTo>
                    <a:pt x="257714" y="227768"/>
                  </a:lnTo>
                  <a:lnTo>
                    <a:pt x="252852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8806327" y="5699333"/>
            <a:ext cx="286385" cy="229235"/>
          </a:xfrm>
          <a:custGeom>
            <a:avLst/>
            <a:gdLst/>
            <a:ahLst/>
            <a:cxnLst/>
            <a:rect l="l" t="t" r="r" b="b"/>
            <a:pathLst>
              <a:path w="286384" h="229235">
                <a:moveTo>
                  <a:pt x="252852" y="228735"/>
                </a:moveTo>
                <a:lnTo>
                  <a:pt x="33067" y="228735"/>
                </a:lnTo>
                <a:lnTo>
                  <a:pt x="28203" y="227767"/>
                </a:lnTo>
                <a:lnTo>
                  <a:pt x="967" y="200530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52852" y="0"/>
                </a:lnTo>
                <a:lnTo>
                  <a:pt x="284951" y="28203"/>
                </a:lnTo>
                <a:lnTo>
                  <a:pt x="285919" y="33067"/>
                </a:lnTo>
                <a:lnTo>
                  <a:pt x="285919" y="195668"/>
                </a:lnTo>
                <a:lnTo>
                  <a:pt x="257714" y="227767"/>
                </a:lnTo>
                <a:lnTo>
                  <a:pt x="252852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6" name="object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620289"/>
              </p:ext>
            </p:extLst>
          </p:nvPr>
        </p:nvGraphicFramePr>
        <p:xfrm>
          <a:off x="469178" y="2063181"/>
          <a:ext cx="9740899" cy="3926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5345"/>
                <a:gridCol w="2535554"/>
              </a:tblGrid>
              <a:tr h="324042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spc="45" dirty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Data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spc="75" dirty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Responses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</a:tr>
              <a:tr h="4098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100" b="1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lang="en-US" sz="1050" spc="-9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207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1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spc="5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lang="en-US" sz="1050" spc="5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100" b="1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spc="2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7</a:t>
                      </a:r>
                      <a:r>
                        <a:rPr lang="en-US" sz="1050" spc="2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100" b="1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spc="6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6</a:t>
                      </a:r>
                      <a:r>
                        <a:rPr lang="en-US" sz="1050" spc="6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100" b="1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spc="5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n-US" sz="1050" spc="5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1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spc="-4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16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100" b="1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100" b="1" spc="-3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100" b="1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3907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1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27" name="object 27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28" name="object 28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259" y="120752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50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18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229" dirty="0">
                <a:solidFill>
                  <a:srgbClr val="FFFFFF"/>
                </a:solidFill>
                <a:latin typeface="Calibri"/>
                <a:cs typeface="Calibri"/>
              </a:rPr>
              <a:t>PSSA</a:t>
            </a:r>
            <a:r>
              <a:rPr sz="1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185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18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90" dirty="0">
                <a:solidFill>
                  <a:srgbClr val="FFFFFF"/>
                </a:solidFill>
                <a:latin typeface="Calibri"/>
                <a:cs typeface="Calibri"/>
              </a:rPr>
              <a:t>Better</a:t>
            </a:r>
            <a:r>
              <a:rPr sz="1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135" dirty="0">
                <a:solidFill>
                  <a:srgbClr val="FFFFFF"/>
                </a:solidFill>
                <a:latin typeface="Calibri"/>
                <a:cs typeface="Calibri"/>
              </a:rPr>
              <a:t>Serve</a:t>
            </a:r>
            <a:r>
              <a:rPr sz="180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6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99635" y="1445514"/>
            <a:ext cx="2907665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65" dirty="0">
                <a:latin typeface="Calibri"/>
                <a:cs typeface="Calibri"/>
              </a:rPr>
              <a:t>Average </a:t>
            </a:r>
            <a:r>
              <a:rPr sz="1200" spc="60" dirty="0">
                <a:latin typeface="Calibri"/>
                <a:cs typeface="Calibri"/>
              </a:rPr>
              <a:t>number </a:t>
            </a:r>
            <a:r>
              <a:rPr sz="1200" spc="45" dirty="0">
                <a:latin typeface="Calibri"/>
                <a:cs typeface="Calibri"/>
              </a:rPr>
              <a:t>of </a:t>
            </a:r>
            <a:r>
              <a:rPr sz="1200" spc="60" dirty="0">
                <a:latin typeface="Calibri"/>
                <a:cs typeface="Calibri"/>
              </a:rPr>
              <a:t>yearly </a:t>
            </a:r>
            <a:r>
              <a:rPr sz="1200" spc="55" dirty="0">
                <a:latin typeface="Calibri"/>
                <a:cs typeface="Calibri"/>
              </a:rPr>
              <a:t>miles </a:t>
            </a:r>
            <a:r>
              <a:rPr sz="1200" spc="65" dirty="0">
                <a:latin typeface="Calibri"/>
                <a:cs typeface="Calibri"/>
              </a:rPr>
              <a:t>you </a:t>
            </a:r>
            <a:r>
              <a:rPr sz="1200" spc="35" dirty="0">
                <a:latin typeface="Calibri"/>
                <a:cs typeface="Calibri"/>
              </a:rPr>
              <a:t>ride</a:t>
            </a:r>
            <a:r>
              <a:rPr sz="1200" spc="-80" dirty="0">
                <a:latin typeface="Calibri"/>
                <a:cs typeface="Calibri"/>
              </a:rPr>
              <a:t> </a:t>
            </a:r>
            <a:r>
              <a:rPr sz="1200" spc="10" dirty="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35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486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43</a:t>
            </a:r>
            <a:r>
              <a:rPr sz="900" spc="-55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6054" y="2077719"/>
            <a:ext cx="9731375" cy="314960"/>
          </a:xfrm>
          <a:custGeom>
            <a:avLst/>
            <a:gdLst/>
            <a:ahLst/>
            <a:cxnLst/>
            <a:rect l="l" t="t" r="r" b="b"/>
            <a:pathLst>
              <a:path w="9731375" h="314960">
                <a:moveTo>
                  <a:pt x="9730803" y="13792"/>
                </a:moveTo>
                <a:lnTo>
                  <a:pt x="9728949" y="9296"/>
                </a:lnTo>
                <a:lnTo>
                  <a:pt x="9721494" y="1854"/>
                </a:lnTo>
                <a:lnTo>
                  <a:pt x="9717011" y="0"/>
                </a:lnTo>
                <a:lnTo>
                  <a:pt x="7195655" y="0"/>
                </a:lnTo>
                <a:lnTo>
                  <a:pt x="13804" y="0"/>
                </a:lnTo>
                <a:lnTo>
                  <a:pt x="9309" y="1854"/>
                </a:lnTo>
                <a:lnTo>
                  <a:pt x="1866" y="9296"/>
                </a:lnTo>
                <a:lnTo>
                  <a:pt x="0" y="13792"/>
                </a:lnTo>
                <a:lnTo>
                  <a:pt x="0" y="314502"/>
                </a:lnTo>
                <a:lnTo>
                  <a:pt x="7195655" y="314502"/>
                </a:lnTo>
                <a:lnTo>
                  <a:pt x="9730803" y="314502"/>
                </a:lnTo>
                <a:lnTo>
                  <a:pt x="9730803" y="13792"/>
                </a:lnTo>
                <a:close/>
              </a:path>
            </a:pathLst>
          </a:custGeom>
          <a:solidFill>
            <a:srgbClr val="F1F2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768205" y="2497056"/>
            <a:ext cx="362585" cy="229235"/>
          </a:xfrm>
          <a:custGeom>
            <a:avLst/>
            <a:gdLst/>
            <a:ahLst/>
            <a:cxnLst/>
            <a:rect l="l" t="t" r="r" b="b"/>
            <a:pathLst>
              <a:path w="362584" h="229235">
                <a:moveTo>
                  <a:pt x="329098" y="228735"/>
                </a:moveTo>
                <a:lnTo>
                  <a:pt x="33067" y="228735"/>
                </a:lnTo>
                <a:lnTo>
                  <a:pt x="28204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4" y="967"/>
                </a:lnTo>
                <a:lnTo>
                  <a:pt x="33067" y="0"/>
                </a:lnTo>
                <a:lnTo>
                  <a:pt x="329098" y="0"/>
                </a:lnTo>
                <a:lnTo>
                  <a:pt x="361197" y="28204"/>
                </a:lnTo>
                <a:lnTo>
                  <a:pt x="362165" y="33067"/>
                </a:lnTo>
                <a:lnTo>
                  <a:pt x="362165" y="195668"/>
                </a:lnTo>
                <a:lnTo>
                  <a:pt x="333960" y="227768"/>
                </a:lnTo>
                <a:lnTo>
                  <a:pt x="329098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86063" y="2811568"/>
            <a:ext cx="9731375" cy="400685"/>
            <a:chOff x="486063" y="2811568"/>
            <a:chExt cx="9731375" cy="400685"/>
          </a:xfrm>
        </p:grpSpPr>
        <p:sp>
          <p:nvSpPr>
            <p:cNvPr id="7" name="object 7"/>
            <p:cNvSpPr/>
            <p:nvPr/>
          </p:nvSpPr>
          <p:spPr>
            <a:xfrm>
              <a:off x="486063" y="2811568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81710" y="2811568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777735" y="2897344"/>
              <a:ext cx="353060" cy="229235"/>
            </a:xfrm>
            <a:custGeom>
              <a:avLst/>
              <a:gdLst/>
              <a:ahLst/>
              <a:cxnLst/>
              <a:rect l="l" t="t" r="r" b="b"/>
              <a:pathLst>
                <a:path w="353059" h="229235">
                  <a:moveTo>
                    <a:pt x="319567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319567" y="0"/>
                  </a:lnTo>
                  <a:lnTo>
                    <a:pt x="351666" y="28204"/>
                  </a:lnTo>
                  <a:lnTo>
                    <a:pt x="352634" y="33067"/>
                  </a:lnTo>
                  <a:lnTo>
                    <a:pt x="352634" y="195668"/>
                  </a:lnTo>
                  <a:lnTo>
                    <a:pt x="324429" y="227768"/>
                  </a:lnTo>
                  <a:lnTo>
                    <a:pt x="319567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8777735" y="3297631"/>
            <a:ext cx="353060" cy="229235"/>
          </a:xfrm>
          <a:custGeom>
            <a:avLst/>
            <a:gdLst/>
            <a:ahLst/>
            <a:cxnLst/>
            <a:rect l="l" t="t" r="r" b="b"/>
            <a:pathLst>
              <a:path w="353059" h="229235">
                <a:moveTo>
                  <a:pt x="319567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319567" y="0"/>
                </a:lnTo>
                <a:lnTo>
                  <a:pt x="351666" y="28204"/>
                </a:lnTo>
                <a:lnTo>
                  <a:pt x="352634" y="33067"/>
                </a:lnTo>
                <a:lnTo>
                  <a:pt x="352634" y="195668"/>
                </a:lnTo>
                <a:lnTo>
                  <a:pt x="324429" y="227768"/>
                </a:lnTo>
                <a:lnTo>
                  <a:pt x="319567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486063" y="3612143"/>
            <a:ext cx="9731375" cy="400685"/>
            <a:chOff x="486063" y="3612143"/>
            <a:chExt cx="9731375" cy="400685"/>
          </a:xfrm>
        </p:grpSpPr>
        <p:sp>
          <p:nvSpPr>
            <p:cNvPr id="12" name="object 12"/>
            <p:cNvSpPr/>
            <p:nvPr/>
          </p:nvSpPr>
          <p:spPr>
            <a:xfrm>
              <a:off x="486063" y="3612143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681710" y="3612143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777735" y="3697919"/>
              <a:ext cx="353060" cy="229235"/>
            </a:xfrm>
            <a:custGeom>
              <a:avLst/>
              <a:gdLst/>
              <a:ahLst/>
              <a:cxnLst/>
              <a:rect l="l" t="t" r="r" b="b"/>
              <a:pathLst>
                <a:path w="353059" h="229235">
                  <a:moveTo>
                    <a:pt x="319567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319567" y="0"/>
                  </a:lnTo>
                  <a:lnTo>
                    <a:pt x="351666" y="28204"/>
                  </a:lnTo>
                  <a:lnTo>
                    <a:pt x="352634" y="33067"/>
                  </a:lnTo>
                  <a:lnTo>
                    <a:pt x="352634" y="195668"/>
                  </a:lnTo>
                  <a:lnTo>
                    <a:pt x="324429" y="227768"/>
                  </a:lnTo>
                  <a:lnTo>
                    <a:pt x="319567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8768205" y="4098206"/>
            <a:ext cx="362585" cy="229235"/>
          </a:xfrm>
          <a:custGeom>
            <a:avLst/>
            <a:gdLst/>
            <a:ahLst/>
            <a:cxnLst/>
            <a:rect l="l" t="t" r="r" b="b"/>
            <a:pathLst>
              <a:path w="362584" h="229235">
                <a:moveTo>
                  <a:pt x="329098" y="228735"/>
                </a:moveTo>
                <a:lnTo>
                  <a:pt x="33067" y="228735"/>
                </a:lnTo>
                <a:lnTo>
                  <a:pt x="28204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4" y="967"/>
                </a:lnTo>
                <a:lnTo>
                  <a:pt x="33067" y="0"/>
                </a:lnTo>
                <a:lnTo>
                  <a:pt x="329098" y="0"/>
                </a:lnTo>
                <a:lnTo>
                  <a:pt x="361197" y="28204"/>
                </a:lnTo>
                <a:lnTo>
                  <a:pt x="362165" y="33067"/>
                </a:lnTo>
                <a:lnTo>
                  <a:pt x="362165" y="195668"/>
                </a:lnTo>
                <a:lnTo>
                  <a:pt x="333960" y="227768"/>
                </a:lnTo>
                <a:lnTo>
                  <a:pt x="329098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486063" y="4412718"/>
            <a:ext cx="9731375" cy="400685"/>
            <a:chOff x="486063" y="4412718"/>
            <a:chExt cx="9731375" cy="400685"/>
          </a:xfrm>
        </p:grpSpPr>
        <p:sp>
          <p:nvSpPr>
            <p:cNvPr id="17" name="object 17"/>
            <p:cNvSpPr/>
            <p:nvPr/>
          </p:nvSpPr>
          <p:spPr>
            <a:xfrm>
              <a:off x="486063" y="4412718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81710" y="4412718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768205" y="4498494"/>
              <a:ext cx="362585" cy="229235"/>
            </a:xfrm>
            <a:custGeom>
              <a:avLst/>
              <a:gdLst/>
              <a:ahLst/>
              <a:cxnLst/>
              <a:rect l="l" t="t" r="r" b="b"/>
              <a:pathLst>
                <a:path w="362584" h="229235">
                  <a:moveTo>
                    <a:pt x="329098" y="228735"/>
                  </a:moveTo>
                  <a:lnTo>
                    <a:pt x="33067" y="228735"/>
                  </a:lnTo>
                  <a:lnTo>
                    <a:pt x="28204" y="227768"/>
                  </a:lnTo>
                  <a:lnTo>
                    <a:pt x="967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4" y="967"/>
                  </a:lnTo>
                  <a:lnTo>
                    <a:pt x="33067" y="0"/>
                  </a:lnTo>
                  <a:lnTo>
                    <a:pt x="329098" y="0"/>
                  </a:lnTo>
                  <a:lnTo>
                    <a:pt x="361197" y="28203"/>
                  </a:lnTo>
                  <a:lnTo>
                    <a:pt x="362165" y="33067"/>
                  </a:lnTo>
                  <a:lnTo>
                    <a:pt x="362165" y="195668"/>
                  </a:lnTo>
                  <a:lnTo>
                    <a:pt x="333960" y="227768"/>
                  </a:lnTo>
                  <a:lnTo>
                    <a:pt x="329098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8768205" y="4898782"/>
            <a:ext cx="362585" cy="229235"/>
          </a:xfrm>
          <a:custGeom>
            <a:avLst/>
            <a:gdLst/>
            <a:ahLst/>
            <a:cxnLst/>
            <a:rect l="l" t="t" r="r" b="b"/>
            <a:pathLst>
              <a:path w="362584" h="229235">
                <a:moveTo>
                  <a:pt x="329098" y="228735"/>
                </a:moveTo>
                <a:lnTo>
                  <a:pt x="33067" y="228735"/>
                </a:lnTo>
                <a:lnTo>
                  <a:pt x="28204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4" y="967"/>
                </a:lnTo>
                <a:lnTo>
                  <a:pt x="33067" y="0"/>
                </a:lnTo>
                <a:lnTo>
                  <a:pt x="329098" y="0"/>
                </a:lnTo>
                <a:lnTo>
                  <a:pt x="361197" y="28204"/>
                </a:lnTo>
                <a:lnTo>
                  <a:pt x="362165" y="33067"/>
                </a:lnTo>
                <a:lnTo>
                  <a:pt x="362165" y="195668"/>
                </a:lnTo>
                <a:lnTo>
                  <a:pt x="333960" y="227768"/>
                </a:lnTo>
                <a:lnTo>
                  <a:pt x="329098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486063" y="5213294"/>
            <a:ext cx="9731375" cy="400685"/>
            <a:chOff x="486063" y="5213294"/>
            <a:chExt cx="9731375" cy="400685"/>
          </a:xfrm>
        </p:grpSpPr>
        <p:sp>
          <p:nvSpPr>
            <p:cNvPr id="22" name="object 22"/>
            <p:cNvSpPr/>
            <p:nvPr/>
          </p:nvSpPr>
          <p:spPr>
            <a:xfrm>
              <a:off x="486063" y="5213294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681710" y="5213294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768205" y="5299070"/>
              <a:ext cx="372110" cy="229235"/>
            </a:xfrm>
            <a:custGeom>
              <a:avLst/>
              <a:gdLst/>
              <a:ahLst/>
              <a:cxnLst/>
              <a:rect l="l" t="t" r="r" b="b"/>
              <a:pathLst>
                <a:path w="372109" h="229235">
                  <a:moveTo>
                    <a:pt x="338628" y="228735"/>
                  </a:moveTo>
                  <a:lnTo>
                    <a:pt x="33067" y="228735"/>
                  </a:lnTo>
                  <a:lnTo>
                    <a:pt x="28204" y="227768"/>
                  </a:lnTo>
                  <a:lnTo>
                    <a:pt x="967" y="200530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4" y="967"/>
                  </a:lnTo>
                  <a:lnTo>
                    <a:pt x="33067" y="0"/>
                  </a:lnTo>
                  <a:lnTo>
                    <a:pt x="338628" y="0"/>
                  </a:lnTo>
                  <a:lnTo>
                    <a:pt x="370727" y="28203"/>
                  </a:lnTo>
                  <a:lnTo>
                    <a:pt x="371695" y="33067"/>
                  </a:lnTo>
                  <a:lnTo>
                    <a:pt x="371695" y="195668"/>
                  </a:lnTo>
                  <a:lnTo>
                    <a:pt x="343491" y="227768"/>
                  </a:lnTo>
                  <a:lnTo>
                    <a:pt x="338628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8787266" y="5699357"/>
            <a:ext cx="334010" cy="229235"/>
          </a:xfrm>
          <a:custGeom>
            <a:avLst/>
            <a:gdLst/>
            <a:ahLst/>
            <a:cxnLst/>
            <a:rect l="l" t="t" r="r" b="b"/>
            <a:pathLst>
              <a:path w="334009" h="229235">
                <a:moveTo>
                  <a:pt x="300505" y="228735"/>
                </a:moveTo>
                <a:lnTo>
                  <a:pt x="33067" y="228735"/>
                </a:lnTo>
                <a:lnTo>
                  <a:pt x="28203" y="227767"/>
                </a:lnTo>
                <a:lnTo>
                  <a:pt x="966" y="200530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300505" y="0"/>
                </a:lnTo>
                <a:lnTo>
                  <a:pt x="332605" y="28203"/>
                </a:lnTo>
                <a:lnTo>
                  <a:pt x="333573" y="33067"/>
                </a:lnTo>
                <a:lnTo>
                  <a:pt x="333573" y="195668"/>
                </a:lnTo>
                <a:lnTo>
                  <a:pt x="305367" y="227767"/>
                </a:lnTo>
                <a:lnTo>
                  <a:pt x="300505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6" name="object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694796"/>
              </p:ext>
            </p:extLst>
          </p:nvPr>
        </p:nvGraphicFramePr>
        <p:xfrm>
          <a:off x="469178" y="2063205"/>
          <a:ext cx="9740899" cy="3926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5345"/>
                <a:gridCol w="2535554"/>
              </a:tblGrid>
              <a:tr h="324042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spc="45" dirty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Data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spc="75" dirty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Responses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</a:tr>
              <a:tr h="4098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00" b="1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100" b="1" spc="1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1000</a:t>
                      </a:r>
                      <a:endParaRPr sz="1100" b="1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lang="en-US" sz="1050" spc="6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95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100" b="1" spc="7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500</a:t>
                      </a:r>
                      <a:endParaRPr sz="1100" b="1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spc="3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83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100" b="1" spc="1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1500</a:t>
                      </a:r>
                      <a:endParaRPr sz="1100" b="1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spc="4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51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100" b="1" spc="7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2000</a:t>
                      </a:r>
                      <a:endParaRPr sz="1100" b="1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spc="4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n-US" sz="1050" spc="4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100" b="1" spc="7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300</a:t>
                      </a:r>
                      <a:endParaRPr sz="1100" b="1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spc="6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n-US" sz="1050" spc="6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100" b="1" spc="1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1200</a:t>
                      </a:r>
                      <a:endParaRPr sz="1100" b="1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spc="6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n-US" sz="1050" spc="6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100" b="1" spc="7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6</a:t>
                      </a:r>
                      <a:r>
                        <a:rPr sz="1100" b="1" spc="7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00</a:t>
                      </a:r>
                      <a:endParaRPr sz="11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spc="5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n-US" sz="1050" spc="5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100" b="1" spc="7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7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00</a:t>
                      </a:r>
                      <a:endParaRPr sz="11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spc="9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n-US" sz="1050" spc="9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3907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100" b="1" spc="7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400</a:t>
                      </a:r>
                      <a:endParaRPr sz="11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spc="-4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19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27" name="object 27"/>
          <p:cNvGrpSpPr/>
          <p:nvPr/>
        </p:nvGrpSpPr>
        <p:grpSpPr>
          <a:xfrm>
            <a:off x="0" y="7109894"/>
            <a:ext cx="10692765" cy="457834"/>
            <a:chOff x="0" y="7109894"/>
            <a:chExt cx="10692765" cy="457834"/>
          </a:xfrm>
        </p:grpSpPr>
        <p:sp>
          <p:nvSpPr>
            <p:cNvPr id="28" name="object 28"/>
            <p:cNvSpPr/>
            <p:nvPr/>
          </p:nvSpPr>
          <p:spPr>
            <a:xfrm>
              <a:off x="0" y="7109894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55"/>
                  </a:lnTo>
                  <a:lnTo>
                    <a:pt x="0" y="4574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325223" y="7194771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406348" y="7208556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406348" y="7194755"/>
              <a:ext cx="111196" cy="2354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417754" y="7195030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406348" y="7196341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406348" y="7247914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367537" y="7281218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0" y="7109894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55"/>
                  </a:lnTo>
                  <a:lnTo>
                    <a:pt x="0" y="4574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50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18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229" dirty="0">
                <a:solidFill>
                  <a:srgbClr val="FFFFFF"/>
                </a:solidFill>
                <a:latin typeface="Calibri"/>
                <a:cs typeface="Calibri"/>
              </a:rPr>
              <a:t>PSSA</a:t>
            </a:r>
            <a:r>
              <a:rPr sz="1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185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18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90" dirty="0">
                <a:solidFill>
                  <a:srgbClr val="FFFFFF"/>
                </a:solidFill>
                <a:latin typeface="Calibri"/>
                <a:cs typeface="Calibri"/>
              </a:rPr>
              <a:t>Better</a:t>
            </a:r>
            <a:r>
              <a:rPr sz="1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135" dirty="0">
                <a:solidFill>
                  <a:srgbClr val="FFFFFF"/>
                </a:solidFill>
                <a:latin typeface="Calibri"/>
                <a:cs typeface="Calibri"/>
              </a:rPr>
              <a:t>Serve</a:t>
            </a:r>
            <a:r>
              <a:rPr sz="180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6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66349" y="1445490"/>
            <a:ext cx="2774315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40" dirty="0">
                <a:latin typeface="Calibri"/>
                <a:cs typeface="Calibri"/>
              </a:rPr>
              <a:t>Years </a:t>
            </a:r>
            <a:r>
              <a:rPr sz="1200" spc="45" dirty="0">
                <a:latin typeface="Calibri"/>
                <a:cs typeface="Calibri"/>
              </a:rPr>
              <a:t>of </a:t>
            </a:r>
            <a:r>
              <a:rPr sz="1200" spc="55" dirty="0">
                <a:latin typeface="Calibri"/>
                <a:cs typeface="Calibri"/>
              </a:rPr>
              <a:t>snowmobile </a:t>
            </a:r>
            <a:r>
              <a:rPr sz="1200" spc="45" dirty="0">
                <a:latin typeface="Calibri"/>
                <a:cs typeface="Calibri"/>
              </a:rPr>
              <a:t>riding </a:t>
            </a:r>
            <a:r>
              <a:rPr sz="1200" spc="70" dirty="0">
                <a:latin typeface="Calibri"/>
                <a:cs typeface="Calibri"/>
              </a:rPr>
              <a:t>experience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10" dirty="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35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499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80" dirty="0">
                <a:solidFill>
                  <a:srgbClr val="9194AA"/>
                </a:solidFill>
                <a:latin typeface="Calibri"/>
                <a:cs typeface="Calibri"/>
              </a:rPr>
              <a:t>30</a:t>
            </a:r>
            <a:r>
              <a:rPr sz="900" spc="-100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6054" y="2077694"/>
            <a:ext cx="9731375" cy="314960"/>
          </a:xfrm>
          <a:custGeom>
            <a:avLst/>
            <a:gdLst/>
            <a:ahLst/>
            <a:cxnLst/>
            <a:rect l="l" t="t" r="r" b="b"/>
            <a:pathLst>
              <a:path w="9731375" h="314960">
                <a:moveTo>
                  <a:pt x="9730803" y="13792"/>
                </a:moveTo>
                <a:lnTo>
                  <a:pt x="9728949" y="9296"/>
                </a:lnTo>
                <a:lnTo>
                  <a:pt x="9721494" y="1854"/>
                </a:lnTo>
                <a:lnTo>
                  <a:pt x="9717011" y="0"/>
                </a:lnTo>
                <a:lnTo>
                  <a:pt x="7195655" y="0"/>
                </a:lnTo>
                <a:lnTo>
                  <a:pt x="13804" y="0"/>
                </a:lnTo>
                <a:lnTo>
                  <a:pt x="9309" y="1854"/>
                </a:lnTo>
                <a:lnTo>
                  <a:pt x="1866" y="9296"/>
                </a:lnTo>
                <a:lnTo>
                  <a:pt x="0" y="13792"/>
                </a:lnTo>
                <a:lnTo>
                  <a:pt x="0" y="314502"/>
                </a:lnTo>
                <a:lnTo>
                  <a:pt x="7195655" y="314502"/>
                </a:lnTo>
                <a:lnTo>
                  <a:pt x="9730803" y="314502"/>
                </a:lnTo>
                <a:lnTo>
                  <a:pt x="9730803" y="13792"/>
                </a:lnTo>
                <a:close/>
              </a:path>
            </a:pathLst>
          </a:custGeom>
          <a:solidFill>
            <a:srgbClr val="F1F2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768205" y="2497032"/>
            <a:ext cx="362585" cy="229235"/>
          </a:xfrm>
          <a:custGeom>
            <a:avLst/>
            <a:gdLst/>
            <a:ahLst/>
            <a:cxnLst/>
            <a:rect l="l" t="t" r="r" b="b"/>
            <a:pathLst>
              <a:path w="362584" h="229235">
                <a:moveTo>
                  <a:pt x="329098" y="228735"/>
                </a:moveTo>
                <a:lnTo>
                  <a:pt x="33067" y="228735"/>
                </a:lnTo>
                <a:lnTo>
                  <a:pt x="28204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4" y="967"/>
                </a:lnTo>
                <a:lnTo>
                  <a:pt x="33067" y="0"/>
                </a:lnTo>
                <a:lnTo>
                  <a:pt x="329098" y="0"/>
                </a:lnTo>
                <a:lnTo>
                  <a:pt x="361197" y="28204"/>
                </a:lnTo>
                <a:lnTo>
                  <a:pt x="362165" y="33067"/>
                </a:lnTo>
                <a:lnTo>
                  <a:pt x="362165" y="195668"/>
                </a:lnTo>
                <a:lnTo>
                  <a:pt x="333960" y="227768"/>
                </a:lnTo>
                <a:lnTo>
                  <a:pt x="329098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86063" y="2811544"/>
            <a:ext cx="9731375" cy="400685"/>
            <a:chOff x="486063" y="2811544"/>
            <a:chExt cx="9731375" cy="400685"/>
          </a:xfrm>
        </p:grpSpPr>
        <p:sp>
          <p:nvSpPr>
            <p:cNvPr id="7" name="object 7"/>
            <p:cNvSpPr/>
            <p:nvPr/>
          </p:nvSpPr>
          <p:spPr>
            <a:xfrm>
              <a:off x="486063" y="2811544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81710" y="2811544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768205" y="2897320"/>
              <a:ext cx="362585" cy="229235"/>
            </a:xfrm>
            <a:custGeom>
              <a:avLst/>
              <a:gdLst/>
              <a:ahLst/>
              <a:cxnLst/>
              <a:rect l="l" t="t" r="r" b="b"/>
              <a:pathLst>
                <a:path w="362584" h="229235">
                  <a:moveTo>
                    <a:pt x="329098" y="228735"/>
                  </a:moveTo>
                  <a:lnTo>
                    <a:pt x="33067" y="228735"/>
                  </a:lnTo>
                  <a:lnTo>
                    <a:pt x="28204" y="227768"/>
                  </a:lnTo>
                  <a:lnTo>
                    <a:pt x="967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4" y="967"/>
                  </a:lnTo>
                  <a:lnTo>
                    <a:pt x="33067" y="0"/>
                  </a:lnTo>
                  <a:lnTo>
                    <a:pt x="329098" y="0"/>
                  </a:lnTo>
                  <a:lnTo>
                    <a:pt x="361197" y="28204"/>
                  </a:lnTo>
                  <a:lnTo>
                    <a:pt x="362165" y="33067"/>
                  </a:lnTo>
                  <a:lnTo>
                    <a:pt x="362165" y="195668"/>
                  </a:lnTo>
                  <a:lnTo>
                    <a:pt x="333960" y="227768"/>
                  </a:lnTo>
                  <a:lnTo>
                    <a:pt x="329098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8768205" y="3297608"/>
            <a:ext cx="362585" cy="229235"/>
          </a:xfrm>
          <a:custGeom>
            <a:avLst/>
            <a:gdLst/>
            <a:ahLst/>
            <a:cxnLst/>
            <a:rect l="l" t="t" r="r" b="b"/>
            <a:pathLst>
              <a:path w="362584" h="229235">
                <a:moveTo>
                  <a:pt x="329098" y="228735"/>
                </a:moveTo>
                <a:lnTo>
                  <a:pt x="33067" y="228735"/>
                </a:lnTo>
                <a:lnTo>
                  <a:pt x="28204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4" y="967"/>
                </a:lnTo>
                <a:lnTo>
                  <a:pt x="33067" y="0"/>
                </a:lnTo>
                <a:lnTo>
                  <a:pt x="329098" y="0"/>
                </a:lnTo>
                <a:lnTo>
                  <a:pt x="361197" y="28204"/>
                </a:lnTo>
                <a:lnTo>
                  <a:pt x="362165" y="33067"/>
                </a:lnTo>
                <a:lnTo>
                  <a:pt x="362165" y="195668"/>
                </a:lnTo>
                <a:lnTo>
                  <a:pt x="333960" y="227768"/>
                </a:lnTo>
                <a:lnTo>
                  <a:pt x="329098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486063" y="3612119"/>
            <a:ext cx="9731375" cy="400685"/>
            <a:chOff x="486063" y="3612119"/>
            <a:chExt cx="9731375" cy="400685"/>
          </a:xfrm>
        </p:grpSpPr>
        <p:sp>
          <p:nvSpPr>
            <p:cNvPr id="12" name="object 12"/>
            <p:cNvSpPr/>
            <p:nvPr/>
          </p:nvSpPr>
          <p:spPr>
            <a:xfrm>
              <a:off x="486063" y="3612119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681710" y="3612119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768205" y="3697895"/>
              <a:ext cx="362585" cy="229235"/>
            </a:xfrm>
            <a:custGeom>
              <a:avLst/>
              <a:gdLst/>
              <a:ahLst/>
              <a:cxnLst/>
              <a:rect l="l" t="t" r="r" b="b"/>
              <a:pathLst>
                <a:path w="362584" h="229235">
                  <a:moveTo>
                    <a:pt x="329098" y="228735"/>
                  </a:moveTo>
                  <a:lnTo>
                    <a:pt x="33067" y="228735"/>
                  </a:lnTo>
                  <a:lnTo>
                    <a:pt x="28204" y="227768"/>
                  </a:lnTo>
                  <a:lnTo>
                    <a:pt x="967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4" y="967"/>
                  </a:lnTo>
                  <a:lnTo>
                    <a:pt x="33067" y="0"/>
                  </a:lnTo>
                  <a:lnTo>
                    <a:pt x="329098" y="0"/>
                  </a:lnTo>
                  <a:lnTo>
                    <a:pt x="361197" y="28204"/>
                  </a:lnTo>
                  <a:lnTo>
                    <a:pt x="362165" y="33067"/>
                  </a:lnTo>
                  <a:lnTo>
                    <a:pt x="362165" y="195668"/>
                  </a:lnTo>
                  <a:lnTo>
                    <a:pt x="333960" y="227768"/>
                  </a:lnTo>
                  <a:lnTo>
                    <a:pt x="329098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8768205" y="4098183"/>
            <a:ext cx="362585" cy="229235"/>
          </a:xfrm>
          <a:custGeom>
            <a:avLst/>
            <a:gdLst/>
            <a:ahLst/>
            <a:cxnLst/>
            <a:rect l="l" t="t" r="r" b="b"/>
            <a:pathLst>
              <a:path w="362584" h="229235">
                <a:moveTo>
                  <a:pt x="329098" y="228735"/>
                </a:moveTo>
                <a:lnTo>
                  <a:pt x="33067" y="228735"/>
                </a:lnTo>
                <a:lnTo>
                  <a:pt x="28204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4" y="967"/>
                </a:lnTo>
                <a:lnTo>
                  <a:pt x="33067" y="0"/>
                </a:lnTo>
                <a:lnTo>
                  <a:pt x="329098" y="0"/>
                </a:lnTo>
                <a:lnTo>
                  <a:pt x="361197" y="28204"/>
                </a:lnTo>
                <a:lnTo>
                  <a:pt x="362165" y="33067"/>
                </a:lnTo>
                <a:lnTo>
                  <a:pt x="362165" y="195668"/>
                </a:lnTo>
                <a:lnTo>
                  <a:pt x="333960" y="227768"/>
                </a:lnTo>
                <a:lnTo>
                  <a:pt x="329098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486063" y="4412694"/>
            <a:ext cx="9731375" cy="400685"/>
            <a:chOff x="486063" y="4412694"/>
            <a:chExt cx="9731375" cy="400685"/>
          </a:xfrm>
        </p:grpSpPr>
        <p:sp>
          <p:nvSpPr>
            <p:cNvPr id="17" name="object 17"/>
            <p:cNvSpPr/>
            <p:nvPr/>
          </p:nvSpPr>
          <p:spPr>
            <a:xfrm>
              <a:off x="486063" y="4412694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81710" y="4412694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768205" y="4498470"/>
              <a:ext cx="362585" cy="229235"/>
            </a:xfrm>
            <a:custGeom>
              <a:avLst/>
              <a:gdLst/>
              <a:ahLst/>
              <a:cxnLst/>
              <a:rect l="l" t="t" r="r" b="b"/>
              <a:pathLst>
                <a:path w="362584" h="229235">
                  <a:moveTo>
                    <a:pt x="329098" y="228735"/>
                  </a:moveTo>
                  <a:lnTo>
                    <a:pt x="33067" y="228735"/>
                  </a:lnTo>
                  <a:lnTo>
                    <a:pt x="28204" y="227768"/>
                  </a:lnTo>
                  <a:lnTo>
                    <a:pt x="967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4" y="967"/>
                  </a:lnTo>
                  <a:lnTo>
                    <a:pt x="33067" y="0"/>
                  </a:lnTo>
                  <a:lnTo>
                    <a:pt x="329098" y="0"/>
                  </a:lnTo>
                  <a:lnTo>
                    <a:pt x="361197" y="28203"/>
                  </a:lnTo>
                  <a:lnTo>
                    <a:pt x="362165" y="33067"/>
                  </a:lnTo>
                  <a:lnTo>
                    <a:pt x="362165" y="195668"/>
                  </a:lnTo>
                  <a:lnTo>
                    <a:pt x="333960" y="227768"/>
                  </a:lnTo>
                  <a:lnTo>
                    <a:pt x="329098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8768205" y="4898758"/>
            <a:ext cx="362585" cy="229235"/>
          </a:xfrm>
          <a:custGeom>
            <a:avLst/>
            <a:gdLst/>
            <a:ahLst/>
            <a:cxnLst/>
            <a:rect l="l" t="t" r="r" b="b"/>
            <a:pathLst>
              <a:path w="362584" h="229235">
                <a:moveTo>
                  <a:pt x="329098" y="228735"/>
                </a:moveTo>
                <a:lnTo>
                  <a:pt x="33067" y="228735"/>
                </a:lnTo>
                <a:lnTo>
                  <a:pt x="28204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4" y="967"/>
                </a:lnTo>
                <a:lnTo>
                  <a:pt x="33067" y="0"/>
                </a:lnTo>
                <a:lnTo>
                  <a:pt x="329098" y="0"/>
                </a:lnTo>
                <a:lnTo>
                  <a:pt x="361197" y="28204"/>
                </a:lnTo>
                <a:lnTo>
                  <a:pt x="362165" y="33067"/>
                </a:lnTo>
                <a:lnTo>
                  <a:pt x="362165" y="195668"/>
                </a:lnTo>
                <a:lnTo>
                  <a:pt x="333960" y="227768"/>
                </a:lnTo>
                <a:lnTo>
                  <a:pt x="329098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486063" y="5213270"/>
            <a:ext cx="9731375" cy="400685"/>
            <a:chOff x="486063" y="5213270"/>
            <a:chExt cx="9731375" cy="400685"/>
          </a:xfrm>
        </p:grpSpPr>
        <p:sp>
          <p:nvSpPr>
            <p:cNvPr id="22" name="object 22"/>
            <p:cNvSpPr/>
            <p:nvPr/>
          </p:nvSpPr>
          <p:spPr>
            <a:xfrm>
              <a:off x="486063" y="5213270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681710" y="5213270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777735" y="5299046"/>
              <a:ext cx="353060" cy="229235"/>
            </a:xfrm>
            <a:custGeom>
              <a:avLst/>
              <a:gdLst/>
              <a:ahLst/>
              <a:cxnLst/>
              <a:rect l="l" t="t" r="r" b="b"/>
              <a:pathLst>
                <a:path w="353059" h="229235">
                  <a:moveTo>
                    <a:pt x="319567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0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319567" y="0"/>
                  </a:lnTo>
                  <a:lnTo>
                    <a:pt x="351666" y="28203"/>
                  </a:lnTo>
                  <a:lnTo>
                    <a:pt x="352634" y="33067"/>
                  </a:lnTo>
                  <a:lnTo>
                    <a:pt x="352634" y="195668"/>
                  </a:lnTo>
                  <a:lnTo>
                    <a:pt x="324429" y="227768"/>
                  </a:lnTo>
                  <a:lnTo>
                    <a:pt x="319567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8768205" y="5699333"/>
            <a:ext cx="362585" cy="229235"/>
          </a:xfrm>
          <a:custGeom>
            <a:avLst/>
            <a:gdLst/>
            <a:ahLst/>
            <a:cxnLst/>
            <a:rect l="l" t="t" r="r" b="b"/>
            <a:pathLst>
              <a:path w="362584" h="229235">
                <a:moveTo>
                  <a:pt x="329098" y="228735"/>
                </a:moveTo>
                <a:lnTo>
                  <a:pt x="33067" y="228735"/>
                </a:lnTo>
                <a:lnTo>
                  <a:pt x="28204" y="227767"/>
                </a:lnTo>
                <a:lnTo>
                  <a:pt x="967" y="200530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4" y="967"/>
                </a:lnTo>
                <a:lnTo>
                  <a:pt x="33067" y="0"/>
                </a:lnTo>
                <a:lnTo>
                  <a:pt x="329098" y="0"/>
                </a:lnTo>
                <a:lnTo>
                  <a:pt x="361197" y="28203"/>
                </a:lnTo>
                <a:lnTo>
                  <a:pt x="362165" y="33067"/>
                </a:lnTo>
                <a:lnTo>
                  <a:pt x="362165" y="195668"/>
                </a:lnTo>
                <a:lnTo>
                  <a:pt x="333960" y="227767"/>
                </a:lnTo>
                <a:lnTo>
                  <a:pt x="329098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6" name="object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302341"/>
              </p:ext>
            </p:extLst>
          </p:nvPr>
        </p:nvGraphicFramePr>
        <p:xfrm>
          <a:off x="469178" y="2063181"/>
          <a:ext cx="9740899" cy="3926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5345"/>
                <a:gridCol w="2535554"/>
              </a:tblGrid>
              <a:tr h="324042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b="1" spc="45" dirty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Data</a:t>
                      </a:r>
                      <a:endParaRPr sz="1050" b="1" dirty="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spc="75" dirty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Responses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</a:tr>
              <a:tr h="4098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 b="1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050" b="1" spc="8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1050" b="1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lang="en-US" sz="1050" spc="6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62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 b="1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050" b="1" spc="8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40</a:t>
                      </a:r>
                      <a:endParaRPr sz="1050" b="1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spc="7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53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050" b="1" spc="8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n-US" sz="1050" b="1" spc="8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05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spc="7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45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050" b="1" spc="5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n-US" sz="1050" b="1" spc="5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05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spc="7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40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 b="1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050" b="1" spc="5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35</a:t>
                      </a:r>
                      <a:endParaRPr sz="1050" b="1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spc="6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lang="en-US" sz="1050" spc="6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 b="1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050" b="1" spc="8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50</a:t>
                      </a:r>
                      <a:endParaRPr sz="1050" b="1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spc="7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31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 b="1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050" b="1" spc="-6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050" b="1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spc="6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n-US" sz="1050" spc="6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 b="1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050" b="1" spc="5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45</a:t>
                      </a:r>
                      <a:endParaRPr sz="1050" b="1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spc="4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n-US" sz="1050" spc="4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3907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050" b="1" spc="-3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05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spc="5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27" name="object 27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28" name="object 28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3423102" y="1445490"/>
            <a:ext cx="3860165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60" dirty="0">
                <a:latin typeface="Calibri"/>
                <a:cs typeface="Calibri"/>
              </a:rPr>
              <a:t>Coordinating </a:t>
            </a:r>
            <a:r>
              <a:rPr sz="1200" spc="80" dirty="0">
                <a:latin typeface="Calibri"/>
                <a:cs typeface="Calibri"/>
              </a:rPr>
              <a:t>Help </a:t>
            </a:r>
            <a:r>
              <a:rPr sz="1200" spc="55" dirty="0">
                <a:latin typeface="Calibri"/>
                <a:cs typeface="Calibri"/>
              </a:rPr>
              <a:t>with </a:t>
            </a:r>
            <a:r>
              <a:rPr sz="1200" spc="20" dirty="0">
                <a:latin typeface="Calibri"/>
                <a:cs typeface="Calibri"/>
              </a:rPr>
              <a:t>Trail </a:t>
            </a:r>
            <a:r>
              <a:rPr sz="1200" spc="50" dirty="0">
                <a:latin typeface="Calibri"/>
                <a:cs typeface="Calibri"/>
              </a:rPr>
              <a:t>Maintenance/Trail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Building</a:t>
            </a:r>
            <a:endParaRPr sz="12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  <a:spcBef>
                <a:spcPts val="735"/>
              </a:spcBef>
            </a:pPr>
            <a:r>
              <a:rPr sz="900" spc="-15" dirty="0">
                <a:solidFill>
                  <a:srgbClr val="9194AA"/>
                </a:solidFill>
                <a:latin typeface="Calibri"/>
                <a:cs typeface="Calibri"/>
              </a:rPr>
              <a:t>515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-45" dirty="0">
                <a:solidFill>
                  <a:srgbClr val="9194AA"/>
                </a:solidFill>
                <a:latin typeface="Calibri"/>
                <a:cs typeface="Calibri"/>
              </a:rPr>
              <a:t>14</a:t>
            </a:r>
            <a:r>
              <a:rPr sz="900" spc="40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7357" y="5880416"/>
            <a:ext cx="114368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441444" y="5848655"/>
            <a:ext cx="10737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Extremely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02588" y="5880416"/>
            <a:ext cx="114368" cy="114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756675" y="5848655"/>
            <a:ext cx="78740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Very</a:t>
            </a:r>
            <a:r>
              <a:rPr sz="9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631899" y="5880416"/>
            <a:ext cx="114368" cy="1143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85986" y="5848655"/>
            <a:ext cx="11499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Moderately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23375" y="5880416"/>
            <a:ext cx="114368" cy="1143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177462" y="5848655"/>
            <a:ext cx="9404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Slightly</a:t>
            </a:r>
            <a:r>
              <a:rPr sz="9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205177" y="5880416"/>
            <a:ext cx="114368" cy="1143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359264" y="5848655"/>
            <a:ext cx="10737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Not 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At </a:t>
            </a: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All</a:t>
            </a:r>
            <a:r>
              <a:rPr sz="900" spc="-1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795812" y="2063390"/>
            <a:ext cx="9149715" cy="3383915"/>
            <a:chOff x="795812" y="2063390"/>
            <a:chExt cx="9149715" cy="3383915"/>
          </a:xfrm>
        </p:grpSpPr>
        <p:sp>
          <p:nvSpPr>
            <p:cNvPr id="15" name="object 15"/>
            <p:cNvSpPr/>
            <p:nvPr/>
          </p:nvSpPr>
          <p:spPr>
            <a:xfrm>
              <a:off x="800575" y="2068152"/>
              <a:ext cx="9140190" cy="3374390"/>
            </a:xfrm>
            <a:custGeom>
              <a:avLst/>
              <a:gdLst/>
              <a:ahLst/>
              <a:cxnLst/>
              <a:rect l="l" t="t" r="r" b="b"/>
              <a:pathLst>
                <a:path w="9140190" h="3374390">
                  <a:moveTo>
                    <a:pt x="57183" y="3316669"/>
                  </a:moveTo>
                  <a:lnTo>
                    <a:pt x="9139901" y="3316669"/>
                  </a:lnTo>
                </a:path>
                <a:path w="9140190" h="3374390">
                  <a:moveTo>
                    <a:pt x="57183" y="3316669"/>
                  </a:moveTo>
                  <a:lnTo>
                    <a:pt x="9139901" y="3316669"/>
                  </a:lnTo>
                </a:path>
                <a:path w="9140190" h="3374390">
                  <a:moveTo>
                    <a:pt x="2327863" y="3373853"/>
                  </a:moveTo>
                  <a:lnTo>
                    <a:pt x="2327863" y="3316669"/>
                  </a:lnTo>
                </a:path>
                <a:path w="9140190" h="3374390">
                  <a:moveTo>
                    <a:pt x="6869222" y="3373853"/>
                  </a:moveTo>
                  <a:lnTo>
                    <a:pt x="6869222" y="3316669"/>
                  </a:lnTo>
                </a:path>
                <a:path w="9140190" h="3374390">
                  <a:moveTo>
                    <a:pt x="57183" y="2815661"/>
                  </a:moveTo>
                  <a:lnTo>
                    <a:pt x="9139901" y="2815661"/>
                  </a:lnTo>
                </a:path>
                <a:path w="9140190" h="3374390">
                  <a:moveTo>
                    <a:pt x="57183" y="2314654"/>
                  </a:moveTo>
                  <a:lnTo>
                    <a:pt x="9139901" y="2314654"/>
                  </a:lnTo>
                </a:path>
                <a:path w="9140190" h="3374390">
                  <a:moveTo>
                    <a:pt x="57183" y="1813646"/>
                  </a:moveTo>
                  <a:lnTo>
                    <a:pt x="9139901" y="1813646"/>
                  </a:lnTo>
                </a:path>
                <a:path w="9140190" h="3374390">
                  <a:moveTo>
                    <a:pt x="57183" y="1312639"/>
                  </a:moveTo>
                  <a:lnTo>
                    <a:pt x="9139901" y="1312639"/>
                  </a:lnTo>
                </a:path>
                <a:path w="9140190" h="3374390">
                  <a:moveTo>
                    <a:pt x="57183" y="811631"/>
                  </a:moveTo>
                  <a:lnTo>
                    <a:pt x="9139901" y="811631"/>
                  </a:lnTo>
                </a:path>
                <a:path w="9140190" h="3374390">
                  <a:moveTo>
                    <a:pt x="57183" y="310624"/>
                  </a:moveTo>
                  <a:lnTo>
                    <a:pt x="9139901" y="310624"/>
                  </a:lnTo>
                </a:path>
                <a:path w="9140190" h="3374390">
                  <a:moveTo>
                    <a:pt x="57183" y="0"/>
                  </a:moveTo>
                  <a:lnTo>
                    <a:pt x="9139901" y="0"/>
                  </a:lnTo>
                </a:path>
                <a:path w="9140190" h="3374390">
                  <a:moveTo>
                    <a:pt x="57183" y="0"/>
                  </a:moveTo>
                  <a:lnTo>
                    <a:pt x="57183" y="3316669"/>
                  </a:lnTo>
                </a:path>
                <a:path w="9140190" h="3374390">
                  <a:moveTo>
                    <a:pt x="0" y="3316669"/>
                  </a:moveTo>
                  <a:lnTo>
                    <a:pt x="57183" y="3316669"/>
                  </a:lnTo>
                </a:path>
                <a:path w="9140190" h="3374390">
                  <a:moveTo>
                    <a:pt x="0" y="2815661"/>
                  </a:moveTo>
                  <a:lnTo>
                    <a:pt x="57183" y="2815661"/>
                  </a:lnTo>
                </a:path>
                <a:path w="9140190" h="3374390">
                  <a:moveTo>
                    <a:pt x="0" y="2314654"/>
                  </a:moveTo>
                  <a:lnTo>
                    <a:pt x="57183" y="2314654"/>
                  </a:lnTo>
                </a:path>
                <a:path w="9140190" h="3374390">
                  <a:moveTo>
                    <a:pt x="0" y="1813646"/>
                  </a:moveTo>
                  <a:lnTo>
                    <a:pt x="57183" y="1813646"/>
                  </a:lnTo>
                </a:path>
                <a:path w="9140190" h="3374390">
                  <a:moveTo>
                    <a:pt x="0" y="1312639"/>
                  </a:moveTo>
                  <a:lnTo>
                    <a:pt x="57183" y="1312639"/>
                  </a:lnTo>
                </a:path>
                <a:path w="9140190" h="3374390">
                  <a:moveTo>
                    <a:pt x="0" y="811631"/>
                  </a:moveTo>
                  <a:lnTo>
                    <a:pt x="57183" y="811631"/>
                  </a:lnTo>
                </a:path>
                <a:path w="9140190" h="3374390">
                  <a:moveTo>
                    <a:pt x="0" y="310624"/>
                  </a:moveTo>
                  <a:lnTo>
                    <a:pt x="57183" y="310624"/>
                  </a:lnTo>
                </a:path>
              </a:pathLst>
            </a:custGeom>
            <a:ln w="9530">
              <a:solidFill>
                <a:srgbClr val="DEDF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311884" y="2619272"/>
              <a:ext cx="5046980" cy="2766060"/>
            </a:xfrm>
            <a:custGeom>
              <a:avLst/>
              <a:gdLst/>
              <a:ahLst/>
              <a:cxnLst/>
              <a:rect l="l" t="t" r="r" b="b"/>
              <a:pathLst>
                <a:path w="5046980" h="2766060">
                  <a:moveTo>
                    <a:pt x="505129" y="63119"/>
                  </a:moveTo>
                  <a:lnTo>
                    <a:pt x="476923" y="31026"/>
                  </a:lnTo>
                  <a:lnTo>
                    <a:pt x="472059" y="30060"/>
                  </a:lnTo>
                  <a:lnTo>
                    <a:pt x="33070" y="30060"/>
                  </a:lnTo>
                  <a:lnTo>
                    <a:pt x="965" y="58254"/>
                  </a:lnTo>
                  <a:lnTo>
                    <a:pt x="0" y="63119"/>
                  </a:lnTo>
                  <a:lnTo>
                    <a:pt x="0" y="68173"/>
                  </a:lnTo>
                  <a:lnTo>
                    <a:pt x="0" y="2765552"/>
                  </a:lnTo>
                  <a:lnTo>
                    <a:pt x="505129" y="2765552"/>
                  </a:lnTo>
                  <a:lnTo>
                    <a:pt x="505129" y="63119"/>
                  </a:lnTo>
                  <a:close/>
                </a:path>
                <a:path w="5046980" h="2766060">
                  <a:moveTo>
                    <a:pt x="5046484" y="33058"/>
                  </a:moveTo>
                  <a:lnTo>
                    <a:pt x="5018278" y="965"/>
                  </a:lnTo>
                  <a:lnTo>
                    <a:pt x="5013426" y="0"/>
                  </a:lnTo>
                  <a:lnTo>
                    <a:pt x="4574425" y="0"/>
                  </a:lnTo>
                  <a:lnTo>
                    <a:pt x="4542333" y="28194"/>
                  </a:lnTo>
                  <a:lnTo>
                    <a:pt x="4541367" y="33058"/>
                  </a:lnTo>
                  <a:lnTo>
                    <a:pt x="4541367" y="38112"/>
                  </a:lnTo>
                  <a:lnTo>
                    <a:pt x="4541367" y="2765552"/>
                  </a:lnTo>
                  <a:lnTo>
                    <a:pt x="5046484" y="2765552"/>
                  </a:lnTo>
                  <a:lnTo>
                    <a:pt x="5046484" y="33058"/>
                  </a:lnTo>
                  <a:close/>
                </a:path>
              </a:pathLst>
            </a:custGeom>
            <a:solidFill>
              <a:srgbClr val="C6A8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2658267" y="5448367"/>
            <a:ext cx="93662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5" dirty="0">
                <a:solidFill>
                  <a:srgbClr val="333333"/>
                </a:solidFill>
                <a:latin typeface="Calibri"/>
                <a:cs typeface="Calibri"/>
              </a:rPr>
              <a:t>Trail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Maintenance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33054" y="5448367"/>
            <a:ext cx="68326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5" dirty="0">
                <a:solidFill>
                  <a:srgbClr val="333333"/>
                </a:solidFill>
                <a:latin typeface="Calibri"/>
                <a:cs typeface="Calibri"/>
              </a:rPr>
              <a:t>Trail</a:t>
            </a:r>
            <a:r>
              <a:rPr sz="9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Building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2099" y="5298354"/>
            <a:ext cx="9652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5384" y="4797347"/>
            <a:ext cx="1631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5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7262" y="4296339"/>
            <a:ext cx="2012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7262" y="3795332"/>
            <a:ext cx="2012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5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8670" y="3294325"/>
            <a:ext cx="22987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20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68670" y="2793317"/>
            <a:ext cx="22987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25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68670" y="2292310"/>
            <a:ext cx="22987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42155" y="2435334"/>
            <a:ext cx="2489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54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26670">
              <a:lnSpc>
                <a:spcPct val="100000"/>
              </a:lnSpc>
              <a:spcBef>
                <a:spcPts val="309"/>
              </a:spcBef>
            </a:pPr>
            <a:r>
              <a:rPr sz="900" spc="35" dirty="0">
                <a:latin typeface="Calibri"/>
                <a:cs typeface="Calibri"/>
              </a:rPr>
              <a:t>273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983513" y="2405273"/>
            <a:ext cx="2489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55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26670">
              <a:lnSpc>
                <a:spcPct val="100000"/>
              </a:lnSpc>
              <a:spcBef>
                <a:spcPts val="309"/>
              </a:spcBef>
            </a:pPr>
            <a:r>
              <a:rPr sz="900" spc="40" dirty="0">
                <a:latin typeface="Calibri"/>
                <a:cs typeface="Calibri"/>
              </a:rPr>
              <a:t>276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089493" y="3771582"/>
            <a:ext cx="5046980" cy="1613535"/>
          </a:xfrm>
          <a:custGeom>
            <a:avLst/>
            <a:gdLst/>
            <a:ahLst/>
            <a:cxnLst/>
            <a:rect l="l" t="t" r="r" b="b"/>
            <a:pathLst>
              <a:path w="5046980" h="1613535">
                <a:moveTo>
                  <a:pt x="505129" y="33070"/>
                </a:moveTo>
                <a:lnTo>
                  <a:pt x="476923" y="965"/>
                </a:lnTo>
                <a:lnTo>
                  <a:pt x="472059" y="0"/>
                </a:lnTo>
                <a:lnTo>
                  <a:pt x="33070" y="0"/>
                </a:lnTo>
                <a:lnTo>
                  <a:pt x="965" y="28206"/>
                </a:lnTo>
                <a:lnTo>
                  <a:pt x="0" y="33070"/>
                </a:lnTo>
                <a:lnTo>
                  <a:pt x="0" y="38125"/>
                </a:lnTo>
                <a:lnTo>
                  <a:pt x="0" y="1613242"/>
                </a:lnTo>
                <a:lnTo>
                  <a:pt x="505129" y="1613242"/>
                </a:lnTo>
                <a:lnTo>
                  <a:pt x="505129" y="33070"/>
                </a:lnTo>
                <a:close/>
              </a:path>
              <a:path w="5046980" h="1613535">
                <a:moveTo>
                  <a:pt x="5046484" y="123253"/>
                </a:moveTo>
                <a:lnTo>
                  <a:pt x="5018278" y="91147"/>
                </a:lnTo>
                <a:lnTo>
                  <a:pt x="5013414" y="90182"/>
                </a:lnTo>
                <a:lnTo>
                  <a:pt x="4574425" y="90182"/>
                </a:lnTo>
                <a:lnTo>
                  <a:pt x="4542333" y="118389"/>
                </a:lnTo>
                <a:lnTo>
                  <a:pt x="4541355" y="123253"/>
                </a:lnTo>
                <a:lnTo>
                  <a:pt x="4541355" y="128308"/>
                </a:lnTo>
                <a:lnTo>
                  <a:pt x="4541355" y="1613242"/>
                </a:lnTo>
                <a:lnTo>
                  <a:pt x="5046484" y="1613242"/>
                </a:lnTo>
                <a:lnTo>
                  <a:pt x="5046484" y="123253"/>
                </a:lnTo>
                <a:close/>
              </a:path>
            </a:pathLst>
          </a:custGeom>
          <a:solidFill>
            <a:srgbClr val="E3A1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219761" y="3557589"/>
            <a:ext cx="2489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309"/>
              </a:spcBef>
            </a:pPr>
            <a:r>
              <a:rPr sz="900" spc="-80" dirty="0">
                <a:latin typeface="Calibri"/>
                <a:cs typeface="Calibri"/>
              </a:rPr>
              <a:t>161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761119" y="3647771"/>
            <a:ext cx="2489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36195">
              <a:lnSpc>
                <a:spcPct val="100000"/>
              </a:lnSpc>
              <a:spcBef>
                <a:spcPts val="309"/>
              </a:spcBef>
            </a:pPr>
            <a:r>
              <a:rPr sz="900" spc="-20" dirty="0">
                <a:latin typeface="Calibri"/>
                <a:cs typeface="Calibri"/>
              </a:rPr>
              <a:t>152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867101" y="4903863"/>
            <a:ext cx="5046980" cy="481330"/>
          </a:xfrm>
          <a:custGeom>
            <a:avLst/>
            <a:gdLst/>
            <a:ahLst/>
            <a:cxnLst/>
            <a:rect l="l" t="t" r="r" b="b"/>
            <a:pathLst>
              <a:path w="5046980" h="481329">
                <a:moveTo>
                  <a:pt x="505129" y="63131"/>
                </a:moveTo>
                <a:lnTo>
                  <a:pt x="476923" y="31026"/>
                </a:lnTo>
                <a:lnTo>
                  <a:pt x="472059" y="30060"/>
                </a:lnTo>
                <a:lnTo>
                  <a:pt x="33070" y="30060"/>
                </a:lnTo>
                <a:lnTo>
                  <a:pt x="965" y="58267"/>
                </a:lnTo>
                <a:lnTo>
                  <a:pt x="0" y="63131"/>
                </a:lnTo>
                <a:lnTo>
                  <a:pt x="0" y="68186"/>
                </a:lnTo>
                <a:lnTo>
                  <a:pt x="0" y="480961"/>
                </a:lnTo>
                <a:lnTo>
                  <a:pt x="505129" y="480961"/>
                </a:lnTo>
                <a:lnTo>
                  <a:pt x="505129" y="63131"/>
                </a:lnTo>
                <a:close/>
              </a:path>
              <a:path w="5046980" h="481329">
                <a:moveTo>
                  <a:pt x="5046484" y="33070"/>
                </a:moveTo>
                <a:lnTo>
                  <a:pt x="5018278" y="965"/>
                </a:lnTo>
                <a:lnTo>
                  <a:pt x="5013414" y="0"/>
                </a:lnTo>
                <a:lnTo>
                  <a:pt x="4574425" y="0"/>
                </a:lnTo>
                <a:lnTo>
                  <a:pt x="4542320" y="28206"/>
                </a:lnTo>
                <a:lnTo>
                  <a:pt x="4541355" y="33070"/>
                </a:lnTo>
                <a:lnTo>
                  <a:pt x="4541355" y="38125"/>
                </a:lnTo>
                <a:lnTo>
                  <a:pt x="4541355" y="480961"/>
                </a:lnTo>
                <a:lnTo>
                  <a:pt x="5046484" y="480961"/>
                </a:lnTo>
                <a:lnTo>
                  <a:pt x="5046484" y="33070"/>
                </a:lnTo>
                <a:close/>
              </a:path>
            </a:pathLst>
          </a:custGeom>
          <a:solidFill>
            <a:srgbClr val="FBA2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3040255" y="4935701"/>
            <a:ext cx="15621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latin typeface="Calibri"/>
                <a:cs typeface="Calibri"/>
              </a:rPr>
              <a:t>4</a:t>
            </a:r>
            <a:r>
              <a:rPr sz="900" spc="45" dirty="0">
                <a:latin typeface="Calibri"/>
                <a:cs typeface="Calibri"/>
              </a:rPr>
              <a:t>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030725" y="4759194"/>
            <a:ext cx="18224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9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581614" y="4905641"/>
            <a:ext cx="15811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latin typeface="Calibri"/>
                <a:cs typeface="Calibri"/>
              </a:rPr>
              <a:t>4</a:t>
            </a:r>
            <a:r>
              <a:rPr sz="900" spc="60" dirty="0">
                <a:latin typeface="Calibri"/>
                <a:cs typeface="Calibri"/>
              </a:rPr>
              <a:t>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553022" y="4729133"/>
            <a:ext cx="22034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644709" y="5194439"/>
            <a:ext cx="5046980" cy="190500"/>
          </a:xfrm>
          <a:custGeom>
            <a:avLst/>
            <a:gdLst/>
            <a:ahLst/>
            <a:cxnLst/>
            <a:rect l="l" t="t" r="r" b="b"/>
            <a:pathLst>
              <a:path w="5046980" h="190500">
                <a:moveTo>
                  <a:pt x="505129" y="190385"/>
                </a:moveTo>
                <a:lnTo>
                  <a:pt x="505117" y="33070"/>
                </a:lnTo>
                <a:lnTo>
                  <a:pt x="476923" y="977"/>
                </a:lnTo>
                <a:lnTo>
                  <a:pt x="472059" y="0"/>
                </a:lnTo>
                <a:lnTo>
                  <a:pt x="33070" y="0"/>
                </a:lnTo>
                <a:lnTo>
                  <a:pt x="965" y="28206"/>
                </a:lnTo>
                <a:lnTo>
                  <a:pt x="0" y="33070"/>
                </a:lnTo>
                <a:lnTo>
                  <a:pt x="0" y="38125"/>
                </a:lnTo>
                <a:lnTo>
                  <a:pt x="0" y="190385"/>
                </a:lnTo>
                <a:lnTo>
                  <a:pt x="505129" y="190385"/>
                </a:lnTo>
                <a:close/>
              </a:path>
              <a:path w="5046980" h="190500">
                <a:moveTo>
                  <a:pt x="5046484" y="53111"/>
                </a:moveTo>
                <a:lnTo>
                  <a:pt x="5018278" y="21018"/>
                </a:lnTo>
                <a:lnTo>
                  <a:pt x="5013414" y="20040"/>
                </a:lnTo>
                <a:lnTo>
                  <a:pt x="4574425" y="20040"/>
                </a:lnTo>
                <a:lnTo>
                  <a:pt x="4542320" y="48247"/>
                </a:lnTo>
                <a:lnTo>
                  <a:pt x="4541355" y="53111"/>
                </a:lnTo>
                <a:lnTo>
                  <a:pt x="4541355" y="58166"/>
                </a:lnTo>
                <a:lnTo>
                  <a:pt x="4541355" y="190385"/>
                </a:lnTo>
                <a:lnTo>
                  <a:pt x="5046484" y="190385"/>
                </a:lnTo>
                <a:lnTo>
                  <a:pt x="5046484" y="53111"/>
                </a:lnTo>
                <a:close/>
              </a:path>
            </a:pathLst>
          </a:custGeom>
          <a:solidFill>
            <a:srgbClr val="FFC1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3808331" y="4876758"/>
            <a:ext cx="182245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4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36195">
              <a:lnSpc>
                <a:spcPct val="100000"/>
              </a:lnSpc>
              <a:spcBef>
                <a:spcPts val="45"/>
              </a:spcBef>
            </a:pPr>
            <a:r>
              <a:rPr sz="900" spc="-45" dirty="0">
                <a:latin typeface="Calibri"/>
                <a:cs typeface="Calibri"/>
              </a:rPr>
              <a:t>19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349690" y="4896798"/>
            <a:ext cx="182245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3%</a:t>
            </a:r>
            <a:endParaRPr sz="9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  <a:spcBef>
                <a:spcPts val="45"/>
              </a:spcBef>
            </a:pPr>
            <a:r>
              <a:rPr sz="900" spc="-75" dirty="0">
                <a:latin typeface="Calibri"/>
                <a:cs typeface="Calibri"/>
              </a:rPr>
              <a:t>17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422318" y="5294642"/>
            <a:ext cx="5046980" cy="90805"/>
          </a:xfrm>
          <a:custGeom>
            <a:avLst/>
            <a:gdLst/>
            <a:ahLst/>
            <a:cxnLst/>
            <a:rect l="l" t="t" r="r" b="b"/>
            <a:pathLst>
              <a:path w="5046980" h="90804">
                <a:moveTo>
                  <a:pt x="505117" y="33070"/>
                </a:moveTo>
                <a:lnTo>
                  <a:pt x="476923" y="977"/>
                </a:lnTo>
                <a:lnTo>
                  <a:pt x="472059" y="0"/>
                </a:lnTo>
                <a:lnTo>
                  <a:pt x="33058" y="0"/>
                </a:lnTo>
                <a:lnTo>
                  <a:pt x="965" y="28206"/>
                </a:lnTo>
                <a:lnTo>
                  <a:pt x="0" y="33070"/>
                </a:lnTo>
                <a:lnTo>
                  <a:pt x="0" y="38125"/>
                </a:lnTo>
                <a:lnTo>
                  <a:pt x="0" y="90182"/>
                </a:lnTo>
                <a:lnTo>
                  <a:pt x="505117" y="90182"/>
                </a:lnTo>
                <a:lnTo>
                  <a:pt x="505117" y="33070"/>
                </a:lnTo>
                <a:close/>
              </a:path>
              <a:path w="5046980" h="90804">
                <a:moveTo>
                  <a:pt x="5046484" y="56134"/>
                </a:moveTo>
                <a:lnTo>
                  <a:pt x="5020399" y="30060"/>
                </a:lnTo>
                <a:lnTo>
                  <a:pt x="4567428" y="30060"/>
                </a:lnTo>
                <a:lnTo>
                  <a:pt x="4541355" y="56134"/>
                </a:lnTo>
                <a:lnTo>
                  <a:pt x="4541355" y="60121"/>
                </a:lnTo>
                <a:lnTo>
                  <a:pt x="4541355" y="90182"/>
                </a:lnTo>
                <a:lnTo>
                  <a:pt x="5046484" y="90182"/>
                </a:lnTo>
                <a:lnTo>
                  <a:pt x="5046484" y="56134"/>
                </a:lnTo>
                <a:close/>
              </a:path>
            </a:pathLst>
          </a:custGeom>
          <a:solidFill>
            <a:srgbClr val="90D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4585938" y="4976959"/>
            <a:ext cx="182245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55244">
              <a:lnSpc>
                <a:spcPct val="100000"/>
              </a:lnSpc>
              <a:spcBef>
                <a:spcPts val="45"/>
              </a:spcBef>
            </a:pPr>
            <a:r>
              <a:rPr sz="900" spc="70" dirty="0"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9141593" y="5007019"/>
            <a:ext cx="153670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  <a:spcBef>
                <a:spcPts val="45"/>
              </a:spcBef>
            </a:pPr>
            <a:r>
              <a:rPr sz="900" spc="70" dirty="0">
                <a:latin typeface="Calibri"/>
                <a:cs typeface="Calibri"/>
              </a:rPr>
              <a:t>6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43" name="object 43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50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18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229" dirty="0">
                <a:solidFill>
                  <a:srgbClr val="FFFFFF"/>
                </a:solidFill>
                <a:latin typeface="Calibri"/>
                <a:cs typeface="Calibri"/>
              </a:rPr>
              <a:t>PSSA</a:t>
            </a:r>
            <a:r>
              <a:rPr sz="1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185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18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90" dirty="0">
                <a:solidFill>
                  <a:srgbClr val="FFFFFF"/>
                </a:solidFill>
                <a:latin typeface="Calibri"/>
                <a:cs typeface="Calibri"/>
              </a:rPr>
              <a:t>Better</a:t>
            </a:r>
            <a:r>
              <a:rPr sz="1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135" dirty="0">
                <a:solidFill>
                  <a:srgbClr val="FFFFFF"/>
                </a:solidFill>
                <a:latin typeface="Calibri"/>
                <a:cs typeface="Calibri"/>
              </a:rPr>
              <a:t>Serve</a:t>
            </a:r>
            <a:r>
              <a:rPr sz="180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6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14434" y="1445490"/>
            <a:ext cx="1478280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85" dirty="0">
                <a:latin typeface="Calibri"/>
                <a:cs typeface="Calibri"/>
              </a:rPr>
              <a:t>County </a:t>
            </a:r>
            <a:r>
              <a:rPr sz="1200" spc="45" dirty="0">
                <a:latin typeface="Calibri"/>
                <a:cs typeface="Calibri"/>
              </a:rPr>
              <a:t>of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residence:</a:t>
            </a:r>
            <a:endParaRPr sz="1200">
              <a:latin typeface="Calibri"/>
              <a:cs typeface="Calibri"/>
            </a:endParaRPr>
          </a:p>
          <a:p>
            <a:pPr marL="79375">
              <a:lnSpc>
                <a:spcPct val="100000"/>
              </a:lnSpc>
              <a:spcBef>
                <a:spcPts val="735"/>
              </a:spcBef>
            </a:pPr>
            <a:r>
              <a:rPr sz="900" spc="-5" dirty="0">
                <a:solidFill>
                  <a:srgbClr val="9194AA"/>
                </a:solidFill>
                <a:latin typeface="Calibri"/>
                <a:cs typeface="Calibri"/>
              </a:rPr>
              <a:t>491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38</a:t>
            </a:r>
            <a:r>
              <a:rPr sz="900" spc="-20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6054" y="2077694"/>
            <a:ext cx="9731375" cy="314960"/>
          </a:xfrm>
          <a:custGeom>
            <a:avLst/>
            <a:gdLst/>
            <a:ahLst/>
            <a:cxnLst/>
            <a:rect l="l" t="t" r="r" b="b"/>
            <a:pathLst>
              <a:path w="9731375" h="314960">
                <a:moveTo>
                  <a:pt x="9730803" y="13792"/>
                </a:moveTo>
                <a:lnTo>
                  <a:pt x="9728949" y="9296"/>
                </a:lnTo>
                <a:lnTo>
                  <a:pt x="9721494" y="1854"/>
                </a:lnTo>
                <a:lnTo>
                  <a:pt x="9717011" y="0"/>
                </a:lnTo>
                <a:lnTo>
                  <a:pt x="7195655" y="0"/>
                </a:lnTo>
                <a:lnTo>
                  <a:pt x="13804" y="0"/>
                </a:lnTo>
                <a:lnTo>
                  <a:pt x="9309" y="1854"/>
                </a:lnTo>
                <a:lnTo>
                  <a:pt x="1866" y="9296"/>
                </a:lnTo>
                <a:lnTo>
                  <a:pt x="0" y="13792"/>
                </a:lnTo>
                <a:lnTo>
                  <a:pt x="0" y="314502"/>
                </a:lnTo>
                <a:lnTo>
                  <a:pt x="7195655" y="314502"/>
                </a:lnTo>
                <a:lnTo>
                  <a:pt x="9730803" y="314502"/>
                </a:lnTo>
                <a:lnTo>
                  <a:pt x="9730803" y="13792"/>
                </a:lnTo>
                <a:close/>
              </a:path>
            </a:pathLst>
          </a:custGeom>
          <a:solidFill>
            <a:srgbClr val="F1F2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768205" y="2497032"/>
            <a:ext cx="362585" cy="229235"/>
          </a:xfrm>
          <a:custGeom>
            <a:avLst/>
            <a:gdLst/>
            <a:ahLst/>
            <a:cxnLst/>
            <a:rect l="l" t="t" r="r" b="b"/>
            <a:pathLst>
              <a:path w="362584" h="229235">
                <a:moveTo>
                  <a:pt x="329098" y="228735"/>
                </a:moveTo>
                <a:lnTo>
                  <a:pt x="33067" y="228735"/>
                </a:lnTo>
                <a:lnTo>
                  <a:pt x="28204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4" y="967"/>
                </a:lnTo>
                <a:lnTo>
                  <a:pt x="33067" y="0"/>
                </a:lnTo>
                <a:lnTo>
                  <a:pt x="329098" y="0"/>
                </a:lnTo>
                <a:lnTo>
                  <a:pt x="361197" y="28204"/>
                </a:lnTo>
                <a:lnTo>
                  <a:pt x="362165" y="33067"/>
                </a:lnTo>
                <a:lnTo>
                  <a:pt x="362165" y="195668"/>
                </a:lnTo>
                <a:lnTo>
                  <a:pt x="333960" y="227768"/>
                </a:lnTo>
                <a:lnTo>
                  <a:pt x="329098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86063" y="2811544"/>
            <a:ext cx="9731375" cy="400685"/>
            <a:chOff x="486063" y="2811544"/>
            <a:chExt cx="9731375" cy="400685"/>
          </a:xfrm>
        </p:grpSpPr>
        <p:sp>
          <p:nvSpPr>
            <p:cNvPr id="7" name="object 7"/>
            <p:cNvSpPr/>
            <p:nvPr/>
          </p:nvSpPr>
          <p:spPr>
            <a:xfrm>
              <a:off x="486063" y="2811544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81710" y="2811544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787266" y="2897320"/>
              <a:ext cx="334010" cy="229235"/>
            </a:xfrm>
            <a:custGeom>
              <a:avLst/>
              <a:gdLst/>
              <a:ahLst/>
              <a:cxnLst/>
              <a:rect l="l" t="t" r="r" b="b"/>
              <a:pathLst>
                <a:path w="334009" h="229235">
                  <a:moveTo>
                    <a:pt x="300505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300505" y="0"/>
                  </a:lnTo>
                  <a:lnTo>
                    <a:pt x="332605" y="28204"/>
                  </a:lnTo>
                  <a:lnTo>
                    <a:pt x="333573" y="33067"/>
                  </a:lnTo>
                  <a:lnTo>
                    <a:pt x="333573" y="195668"/>
                  </a:lnTo>
                  <a:lnTo>
                    <a:pt x="305367" y="227768"/>
                  </a:lnTo>
                  <a:lnTo>
                    <a:pt x="300505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8787266" y="3297608"/>
            <a:ext cx="334010" cy="229235"/>
          </a:xfrm>
          <a:custGeom>
            <a:avLst/>
            <a:gdLst/>
            <a:ahLst/>
            <a:cxnLst/>
            <a:rect l="l" t="t" r="r" b="b"/>
            <a:pathLst>
              <a:path w="334009" h="229235">
                <a:moveTo>
                  <a:pt x="300505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300505" y="0"/>
                </a:lnTo>
                <a:lnTo>
                  <a:pt x="332605" y="28204"/>
                </a:lnTo>
                <a:lnTo>
                  <a:pt x="333573" y="33067"/>
                </a:lnTo>
                <a:lnTo>
                  <a:pt x="333573" y="195668"/>
                </a:lnTo>
                <a:lnTo>
                  <a:pt x="305367" y="227768"/>
                </a:lnTo>
                <a:lnTo>
                  <a:pt x="300505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486063" y="3612119"/>
            <a:ext cx="9731375" cy="400685"/>
            <a:chOff x="486063" y="3612119"/>
            <a:chExt cx="9731375" cy="400685"/>
          </a:xfrm>
        </p:grpSpPr>
        <p:sp>
          <p:nvSpPr>
            <p:cNvPr id="12" name="object 12"/>
            <p:cNvSpPr/>
            <p:nvPr/>
          </p:nvSpPr>
          <p:spPr>
            <a:xfrm>
              <a:off x="486063" y="3612119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681710" y="3612119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796797" y="3697895"/>
              <a:ext cx="305435" cy="229235"/>
            </a:xfrm>
            <a:custGeom>
              <a:avLst/>
              <a:gdLst/>
              <a:ahLst/>
              <a:cxnLst/>
              <a:rect l="l" t="t" r="r" b="b"/>
              <a:pathLst>
                <a:path w="305434" h="229235">
                  <a:moveTo>
                    <a:pt x="271913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71913" y="0"/>
                  </a:lnTo>
                  <a:lnTo>
                    <a:pt x="304013" y="28204"/>
                  </a:lnTo>
                  <a:lnTo>
                    <a:pt x="304980" y="33067"/>
                  </a:lnTo>
                  <a:lnTo>
                    <a:pt x="304980" y="195668"/>
                  </a:lnTo>
                  <a:lnTo>
                    <a:pt x="276775" y="227768"/>
                  </a:lnTo>
                  <a:lnTo>
                    <a:pt x="271913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8796797" y="4098183"/>
            <a:ext cx="305435" cy="229235"/>
          </a:xfrm>
          <a:custGeom>
            <a:avLst/>
            <a:gdLst/>
            <a:ahLst/>
            <a:cxnLst/>
            <a:rect l="l" t="t" r="r" b="b"/>
            <a:pathLst>
              <a:path w="305434" h="229235">
                <a:moveTo>
                  <a:pt x="271913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71913" y="0"/>
                </a:lnTo>
                <a:lnTo>
                  <a:pt x="304013" y="28204"/>
                </a:lnTo>
                <a:lnTo>
                  <a:pt x="304980" y="33067"/>
                </a:lnTo>
                <a:lnTo>
                  <a:pt x="304980" y="195668"/>
                </a:lnTo>
                <a:lnTo>
                  <a:pt x="276775" y="227768"/>
                </a:lnTo>
                <a:lnTo>
                  <a:pt x="271913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486063" y="4412694"/>
            <a:ext cx="9731375" cy="400685"/>
            <a:chOff x="486063" y="4412694"/>
            <a:chExt cx="9731375" cy="400685"/>
          </a:xfrm>
        </p:grpSpPr>
        <p:sp>
          <p:nvSpPr>
            <p:cNvPr id="17" name="object 17"/>
            <p:cNvSpPr/>
            <p:nvPr/>
          </p:nvSpPr>
          <p:spPr>
            <a:xfrm>
              <a:off x="486063" y="4412694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81710" y="4412694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777735" y="4498470"/>
              <a:ext cx="343535" cy="229235"/>
            </a:xfrm>
            <a:custGeom>
              <a:avLst/>
              <a:gdLst/>
              <a:ahLst/>
              <a:cxnLst/>
              <a:rect l="l" t="t" r="r" b="b"/>
              <a:pathLst>
                <a:path w="343534" h="229235">
                  <a:moveTo>
                    <a:pt x="310036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310036" y="0"/>
                  </a:lnTo>
                  <a:lnTo>
                    <a:pt x="342135" y="28203"/>
                  </a:lnTo>
                  <a:lnTo>
                    <a:pt x="343103" y="33067"/>
                  </a:lnTo>
                  <a:lnTo>
                    <a:pt x="343103" y="195668"/>
                  </a:lnTo>
                  <a:lnTo>
                    <a:pt x="314898" y="227768"/>
                  </a:lnTo>
                  <a:lnTo>
                    <a:pt x="310036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8806327" y="4898758"/>
            <a:ext cx="286385" cy="229235"/>
          </a:xfrm>
          <a:custGeom>
            <a:avLst/>
            <a:gdLst/>
            <a:ahLst/>
            <a:cxnLst/>
            <a:rect l="l" t="t" r="r" b="b"/>
            <a:pathLst>
              <a:path w="286384" h="229235">
                <a:moveTo>
                  <a:pt x="252852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52852" y="0"/>
                </a:lnTo>
                <a:lnTo>
                  <a:pt x="284951" y="28204"/>
                </a:lnTo>
                <a:lnTo>
                  <a:pt x="285919" y="33067"/>
                </a:lnTo>
                <a:lnTo>
                  <a:pt x="285919" y="195668"/>
                </a:lnTo>
                <a:lnTo>
                  <a:pt x="257714" y="227768"/>
                </a:lnTo>
                <a:lnTo>
                  <a:pt x="252852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486063" y="5213270"/>
            <a:ext cx="9731375" cy="400685"/>
            <a:chOff x="486063" y="5213270"/>
            <a:chExt cx="9731375" cy="400685"/>
          </a:xfrm>
        </p:grpSpPr>
        <p:sp>
          <p:nvSpPr>
            <p:cNvPr id="22" name="object 22"/>
            <p:cNvSpPr/>
            <p:nvPr/>
          </p:nvSpPr>
          <p:spPr>
            <a:xfrm>
              <a:off x="486063" y="5213270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681710" y="5213270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806327" y="5299046"/>
              <a:ext cx="286385" cy="229235"/>
            </a:xfrm>
            <a:custGeom>
              <a:avLst/>
              <a:gdLst/>
              <a:ahLst/>
              <a:cxnLst/>
              <a:rect l="l" t="t" r="r" b="b"/>
              <a:pathLst>
                <a:path w="286384" h="229235">
                  <a:moveTo>
                    <a:pt x="252852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7" y="200530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52852" y="0"/>
                  </a:lnTo>
                  <a:lnTo>
                    <a:pt x="284951" y="28203"/>
                  </a:lnTo>
                  <a:lnTo>
                    <a:pt x="285919" y="33067"/>
                  </a:lnTo>
                  <a:lnTo>
                    <a:pt x="285919" y="195668"/>
                  </a:lnTo>
                  <a:lnTo>
                    <a:pt x="257714" y="227768"/>
                  </a:lnTo>
                  <a:lnTo>
                    <a:pt x="252852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8806327" y="5699333"/>
            <a:ext cx="286385" cy="229235"/>
          </a:xfrm>
          <a:custGeom>
            <a:avLst/>
            <a:gdLst/>
            <a:ahLst/>
            <a:cxnLst/>
            <a:rect l="l" t="t" r="r" b="b"/>
            <a:pathLst>
              <a:path w="286384" h="229235">
                <a:moveTo>
                  <a:pt x="252852" y="228735"/>
                </a:moveTo>
                <a:lnTo>
                  <a:pt x="33067" y="228735"/>
                </a:lnTo>
                <a:lnTo>
                  <a:pt x="28203" y="227767"/>
                </a:lnTo>
                <a:lnTo>
                  <a:pt x="967" y="200530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52852" y="0"/>
                </a:lnTo>
                <a:lnTo>
                  <a:pt x="284951" y="28203"/>
                </a:lnTo>
                <a:lnTo>
                  <a:pt x="285919" y="33067"/>
                </a:lnTo>
                <a:lnTo>
                  <a:pt x="285919" y="195668"/>
                </a:lnTo>
                <a:lnTo>
                  <a:pt x="257714" y="227767"/>
                </a:lnTo>
                <a:lnTo>
                  <a:pt x="252852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6" name="object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46962"/>
              </p:ext>
            </p:extLst>
          </p:nvPr>
        </p:nvGraphicFramePr>
        <p:xfrm>
          <a:off x="469178" y="2063181"/>
          <a:ext cx="9740899" cy="3926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5345"/>
                <a:gridCol w="2535554"/>
              </a:tblGrid>
              <a:tr h="324042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spc="45" dirty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Data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spc="75" dirty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Responses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</a:tr>
              <a:tr h="4098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100" b="1" spc="3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Erie</a:t>
                      </a:r>
                      <a:endParaRPr sz="1100" b="1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lang="en-US" sz="1050" dirty="0" smtClean="0">
                          <a:latin typeface="Calibri"/>
                          <a:cs typeface="Calibri"/>
                        </a:rPr>
                        <a:t>47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100" b="1" spc="4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Cambria</a:t>
                      </a:r>
                      <a:endParaRPr sz="11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spc="-5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23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100" b="1" spc="1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Wayne</a:t>
                      </a:r>
                      <a:endParaRPr sz="11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spc="-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21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 dirty="0" smtClean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100" b="1" spc="4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Lackawanna and Lancaster</a:t>
                      </a:r>
                      <a:r>
                        <a:rPr lang="en-US" sz="1100" b="1" spc="40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= 19 each</a:t>
                      </a:r>
                      <a:endParaRPr sz="11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spc="-16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38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100" b="1" spc="3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Blair,</a:t>
                      </a:r>
                      <a:r>
                        <a:rPr lang="en-US" sz="1100" b="1" spc="30" baseline="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McKean, Westmoreland = 17 each</a:t>
                      </a:r>
                      <a:endParaRPr lang="en-US" sz="1100" b="1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spc="-16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51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100" b="1" spc="30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Allegheny, Butler, and Lebanon = 15 each</a:t>
                      </a:r>
                      <a:endParaRPr sz="11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spc="-2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45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100" b="1" spc="4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lang="en-US" sz="1100" b="1" spc="4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er</a:t>
                      </a:r>
                      <a:r>
                        <a:rPr sz="1100" b="1" spc="4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ks</a:t>
                      </a:r>
                      <a:r>
                        <a:rPr lang="en-US" sz="1100" b="1" spc="4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and York = 14 each</a:t>
                      </a:r>
                      <a:endParaRPr sz="11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28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100" b="1" spc="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Bucks,</a:t>
                      </a:r>
                      <a:r>
                        <a:rPr lang="en-US" sz="1100" b="1" spc="50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Centre, Lycoming, Montgomery, and Somerset = 11 each</a:t>
                      </a:r>
                      <a:endParaRPr sz="11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55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3907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100" b="1" spc="4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Clearfield = 8,</a:t>
                      </a:r>
                      <a:r>
                        <a:rPr lang="en-US" sz="1100" b="1" spc="4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Northampton = 8, Schuylkill = 8, Susquehanna = 9, and Warren </a:t>
                      </a:r>
                      <a:r>
                        <a:rPr lang="en-US" sz="1100" b="1" spc="45" baseline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=8</a:t>
                      </a:r>
                      <a:endParaRPr sz="11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41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27" name="object 27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28" name="object 28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/>
          <p:nvPr/>
        </p:nvSpPr>
        <p:spPr>
          <a:xfrm>
            <a:off x="4317388" y="5880416"/>
            <a:ext cx="114368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476240" y="5848655"/>
            <a:ext cx="3409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333333"/>
                </a:solidFill>
                <a:latin typeface="Calibri"/>
                <a:cs typeface="Calibri"/>
              </a:rPr>
              <a:t>50</a:t>
            </a:r>
            <a:r>
              <a:rPr sz="900" spc="95" dirty="0">
                <a:solidFill>
                  <a:srgbClr val="333333"/>
                </a:solidFill>
                <a:latin typeface="Calibri"/>
                <a:cs typeface="Calibri"/>
              </a:rPr>
              <a:t>-</a:t>
            </a: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6</a:t>
            </a:r>
            <a:r>
              <a:rPr sz="900" spc="70" dirty="0">
                <a:solidFill>
                  <a:srgbClr val="333333"/>
                </a:solidFill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98758" y="5880416"/>
            <a:ext cx="114367" cy="114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057610" y="5848655"/>
            <a:ext cx="3409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3</a:t>
            </a:r>
            <a:r>
              <a:rPr sz="900" spc="65" dirty="0">
                <a:solidFill>
                  <a:srgbClr val="333333"/>
                </a:solidFill>
                <a:latin typeface="Calibri"/>
                <a:cs typeface="Calibri"/>
              </a:rPr>
              <a:t>0</a:t>
            </a:r>
            <a:r>
              <a:rPr sz="900" spc="95" dirty="0">
                <a:solidFill>
                  <a:srgbClr val="333333"/>
                </a:solidFill>
                <a:latin typeface="Calibri"/>
                <a:cs typeface="Calibri"/>
              </a:rPr>
              <a:t>-</a:t>
            </a:r>
            <a:r>
              <a:rPr sz="900" spc="65" dirty="0">
                <a:solidFill>
                  <a:srgbClr val="333333"/>
                </a:solidFill>
                <a:latin typeface="Calibri"/>
                <a:cs typeface="Calibri"/>
              </a:rPr>
              <a:t>4</a:t>
            </a:r>
            <a:r>
              <a:rPr sz="900" spc="70" dirty="0">
                <a:solidFill>
                  <a:srgbClr val="333333"/>
                </a:solidFill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80127" y="5880416"/>
            <a:ext cx="114368" cy="1143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638980" y="5848655"/>
            <a:ext cx="21082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7</a:t>
            </a:r>
            <a:r>
              <a:rPr sz="900" spc="65" dirty="0">
                <a:solidFill>
                  <a:srgbClr val="333333"/>
                </a:solidFill>
                <a:latin typeface="Calibri"/>
                <a:cs typeface="Calibri"/>
              </a:rPr>
              <a:t>0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+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928068" y="5880416"/>
            <a:ext cx="114368" cy="1143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086921" y="5848655"/>
            <a:ext cx="31242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333333"/>
                </a:solidFill>
                <a:latin typeface="Calibri"/>
                <a:cs typeface="Calibri"/>
              </a:rPr>
              <a:t>1</a:t>
            </a:r>
            <a:r>
              <a:rPr sz="900" spc="65" dirty="0">
                <a:solidFill>
                  <a:srgbClr val="333333"/>
                </a:solidFill>
                <a:latin typeface="Calibri"/>
                <a:cs typeface="Calibri"/>
              </a:rPr>
              <a:t>8</a:t>
            </a:r>
            <a:r>
              <a:rPr sz="900" spc="95" dirty="0">
                <a:solidFill>
                  <a:srgbClr val="333333"/>
                </a:solidFill>
                <a:latin typeface="Calibri"/>
                <a:cs typeface="Calibri"/>
              </a:rPr>
              <a:t>-</a:t>
            </a:r>
            <a:r>
              <a:rPr sz="900" spc="65" dirty="0">
                <a:solidFill>
                  <a:srgbClr val="333333"/>
                </a:solidFill>
                <a:latin typeface="Calibri"/>
                <a:cs typeface="Calibri"/>
              </a:rPr>
              <a:t>2</a:t>
            </a:r>
            <a:r>
              <a:rPr sz="900" spc="70" dirty="0">
                <a:solidFill>
                  <a:srgbClr val="333333"/>
                </a:solidFill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091537" y="2391147"/>
            <a:ext cx="2685196" cy="28422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681149" y="1445490"/>
            <a:ext cx="1345565" cy="1005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270" algn="ctr">
              <a:lnSpc>
                <a:spcPct val="100000"/>
              </a:lnSpc>
              <a:spcBef>
                <a:spcPts val="100"/>
              </a:spcBef>
            </a:pPr>
            <a:r>
              <a:rPr sz="1200" spc="95" dirty="0">
                <a:latin typeface="Calibri"/>
                <a:cs typeface="Calibri"/>
              </a:rPr>
              <a:t>Age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group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35"/>
              </a:spcBef>
            </a:pPr>
            <a:r>
              <a:rPr sz="900" spc="-10" dirty="0">
                <a:solidFill>
                  <a:srgbClr val="9194AA"/>
                </a:solidFill>
                <a:latin typeface="Calibri"/>
                <a:cs typeface="Calibri"/>
              </a:rPr>
              <a:t>519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50" dirty="0">
                <a:solidFill>
                  <a:srgbClr val="9194AA"/>
                </a:solidFill>
                <a:latin typeface="Calibri"/>
                <a:cs typeface="Calibri"/>
              </a:rPr>
              <a:t>32</a:t>
            </a:r>
            <a:r>
              <a:rPr sz="900" spc="-5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00">
              <a:latin typeface="Calibri"/>
              <a:cs typeface="Calibri"/>
            </a:endParaRPr>
          </a:p>
          <a:p>
            <a:pPr marR="913130" algn="r">
              <a:lnSpc>
                <a:spcPts val="990"/>
              </a:lnSpc>
            </a:pPr>
            <a:r>
              <a:rPr sz="900" spc="65" dirty="0">
                <a:solidFill>
                  <a:srgbClr val="333333"/>
                </a:solidFill>
                <a:latin typeface="Calibri"/>
                <a:cs typeface="Calibri"/>
              </a:rPr>
              <a:t>50</a:t>
            </a:r>
            <a:r>
              <a:rPr sz="900" spc="95" dirty="0">
                <a:solidFill>
                  <a:srgbClr val="333333"/>
                </a:solidFill>
                <a:latin typeface="Calibri"/>
                <a:cs typeface="Calibri"/>
              </a:rPr>
              <a:t>-</a:t>
            </a: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6</a:t>
            </a:r>
            <a:r>
              <a:rPr sz="900" spc="70" dirty="0">
                <a:solidFill>
                  <a:srgbClr val="333333"/>
                </a:solidFill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  <a:p>
            <a:pPr marR="909319" algn="r">
              <a:lnSpc>
                <a:spcPts val="990"/>
              </a:lnSpc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55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92760" y="2812760"/>
            <a:ext cx="21907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latin typeface="Calibri"/>
                <a:cs typeface="Calibri"/>
              </a:rPr>
              <a:t>28</a:t>
            </a:r>
            <a:r>
              <a:rPr sz="900" spc="10" dirty="0">
                <a:latin typeface="Calibri"/>
                <a:cs typeface="Calibri"/>
              </a:rPr>
              <a:t>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80450" y="5090752"/>
            <a:ext cx="344170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8255" algn="r">
              <a:lnSpc>
                <a:spcPts val="990"/>
              </a:lnSpc>
              <a:spcBef>
                <a:spcPts val="100"/>
              </a:spcBef>
            </a:pP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3</a:t>
            </a:r>
            <a:r>
              <a:rPr sz="900" spc="65" dirty="0">
                <a:solidFill>
                  <a:srgbClr val="333333"/>
                </a:solidFill>
                <a:latin typeface="Calibri"/>
                <a:cs typeface="Calibri"/>
              </a:rPr>
              <a:t>0</a:t>
            </a:r>
            <a:r>
              <a:rPr sz="900" spc="95" dirty="0">
                <a:solidFill>
                  <a:srgbClr val="333333"/>
                </a:solidFill>
                <a:latin typeface="Calibri"/>
                <a:cs typeface="Calibri"/>
              </a:rPr>
              <a:t>-</a:t>
            </a:r>
            <a:r>
              <a:rPr sz="900" spc="65" dirty="0">
                <a:solidFill>
                  <a:srgbClr val="333333"/>
                </a:solidFill>
                <a:latin typeface="Calibri"/>
                <a:cs typeface="Calibri"/>
              </a:rPr>
              <a:t>4</a:t>
            </a:r>
            <a:r>
              <a:rPr sz="900" spc="70" dirty="0">
                <a:solidFill>
                  <a:srgbClr val="333333"/>
                </a:solidFill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  <a:p>
            <a:pPr marR="5080" algn="r">
              <a:lnSpc>
                <a:spcPts val="990"/>
              </a:lnSpc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950630" y="4650079"/>
            <a:ext cx="19812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latin typeface="Calibri"/>
                <a:cs typeface="Calibri"/>
              </a:rPr>
              <a:t>1</a:t>
            </a:r>
            <a:r>
              <a:rPr sz="900" spc="60" dirty="0">
                <a:latin typeface="Calibri"/>
                <a:cs typeface="Calibri"/>
              </a:rPr>
              <a:t>6</a:t>
            </a:r>
            <a:r>
              <a:rPr sz="900" spc="70" dirty="0">
                <a:latin typeface="Calibri"/>
                <a:cs typeface="Calibri"/>
              </a:rPr>
              <a:t>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578126" y="4467035"/>
            <a:ext cx="210820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90"/>
              </a:lnSpc>
              <a:spcBef>
                <a:spcPts val="100"/>
              </a:spcBef>
            </a:pP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7</a:t>
            </a:r>
            <a:r>
              <a:rPr sz="900" spc="65" dirty="0">
                <a:solidFill>
                  <a:srgbClr val="333333"/>
                </a:solidFill>
                <a:latin typeface="Calibri"/>
                <a:cs typeface="Calibri"/>
              </a:rPr>
              <a:t>0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+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ts val="990"/>
              </a:lnSpc>
            </a:pPr>
            <a:r>
              <a:rPr sz="900" spc="25" dirty="0">
                <a:solidFill>
                  <a:srgbClr val="9194AA"/>
                </a:solidFill>
                <a:latin typeface="Calibri"/>
                <a:cs typeface="Calibri"/>
              </a:rPr>
              <a:t>7%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119514" y="4257161"/>
            <a:ext cx="15621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0" dirty="0">
                <a:latin typeface="Calibri"/>
                <a:cs typeface="Calibri"/>
              </a:rPr>
              <a:t>3</a:t>
            </a:r>
            <a:r>
              <a:rPr sz="900" spc="45" dirty="0">
                <a:latin typeface="Calibri"/>
                <a:cs typeface="Calibri"/>
              </a:rPr>
              <a:t>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01320" y="3920020"/>
            <a:ext cx="312420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90"/>
              </a:lnSpc>
              <a:spcBef>
                <a:spcPts val="100"/>
              </a:spcBef>
            </a:pPr>
            <a:r>
              <a:rPr sz="900" spc="-160" dirty="0">
                <a:solidFill>
                  <a:srgbClr val="333333"/>
                </a:solidFill>
                <a:latin typeface="Calibri"/>
                <a:cs typeface="Calibri"/>
              </a:rPr>
              <a:t>1</a:t>
            </a:r>
            <a:r>
              <a:rPr sz="900" spc="65" dirty="0">
                <a:solidFill>
                  <a:srgbClr val="333333"/>
                </a:solidFill>
                <a:latin typeface="Calibri"/>
                <a:cs typeface="Calibri"/>
              </a:rPr>
              <a:t>8</a:t>
            </a:r>
            <a:r>
              <a:rPr sz="900" spc="95" dirty="0">
                <a:solidFill>
                  <a:srgbClr val="333333"/>
                </a:solidFill>
                <a:latin typeface="Calibri"/>
                <a:cs typeface="Calibri"/>
              </a:rPr>
              <a:t>-</a:t>
            </a:r>
            <a:r>
              <a:rPr sz="900" spc="65" dirty="0">
                <a:solidFill>
                  <a:srgbClr val="333333"/>
                </a:solidFill>
                <a:latin typeface="Calibri"/>
                <a:cs typeface="Calibri"/>
              </a:rPr>
              <a:t>2</a:t>
            </a:r>
            <a:r>
              <a:rPr sz="900" spc="70" dirty="0">
                <a:solidFill>
                  <a:srgbClr val="333333"/>
                </a:solidFill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ts val="990"/>
              </a:lnSpc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60119" y="3912562"/>
            <a:ext cx="13271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0" dirty="0">
                <a:latin typeface="Calibri"/>
                <a:cs typeface="Calibri"/>
              </a:rPr>
              <a:t>3</a:t>
            </a:r>
            <a:r>
              <a:rPr sz="900" spc="-140" dirty="0">
                <a:latin typeface="Calibri"/>
                <a:cs typeface="Calibri"/>
              </a:rPr>
              <a:t>1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21" name="object 21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55"/>
                  </a:lnTo>
                  <a:lnTo>
                    <a:pt x="0" y="4574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55"/>
                  </a:lnTo>
                  <a:lnTo>
                    <a:pt x="0" y="4574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05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/>
          <p:nvPr/>
        </p:nvSpPr>
        <p:spPr>
          <a:xfrm>
            <a:off x="934004" y="5737432"/>
            <a:ext cx="114367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92856" y="5705671"/>
            <a:ext cx="383286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70" dirty="0">
                <a:solidFill>
                  <a:srgbClr val="333333"/>
                </a:solidFill>
                <a:latin typeface="Calibri"/>
                <a:cs typeface="Calibri"/>
              </a:rPr>
              <a:t>Snow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 chaser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-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I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travel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to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other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areas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9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PA,</a:t>
            </a:r>
            <a:r>
              <a:rPr sz="9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to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other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states,</a:t>
            </a:r>
            <a:r>
              <a:rPr sz="9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or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other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nations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908288" y="5737432"/>
            <a:ext cx="210185" cy="257810"/>
            <a:chOff x="4908288" y="5737432"/>
            <a:chExt cx="210185" cy="257810"/>
          </a:xfrm>
        </p:grpSpPr>
        <p:sp>
          <p:nvSpPr>
            <p:cNvPr id="6" name="object 6"/>
            <p:cNvSpPr/>
            <p:nvPr/>
          </p:nvSpPr>
          <p:spPr>
            <a:xfrm>
              <a:off x="5003594" y="5737432"/>
              <a:ext cx="114368" cy="11436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908288" y="5880392"/>
              <a:ext cx="114368" cy="11436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062375" y="5705671"/>
            <a:ext cx="2680335" cy="30607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indent="99695">
              <a:lnSpc>
                <a:spcPct val="104200"/>
              </a:lnSpc>
              <a:spcBef>
                <a:spcPts val="55"/>
              </a:spcBef>
            </a:pP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Local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-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 I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ride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10" dirty="0">
                <a:solidFill>
                  <a:srgbClr val="333333"/>
                </a:solidFill>
                <a:latin typeface="Calibri"/>
                <a:cs typeface="Calibri"/>
              </a:rPr>
              <a:t>trails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90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fields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around</a:t>
            </a:r>
            <a:r>
              <a:rPr sz="90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my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home.  </a:t>
            </a: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All 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of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9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above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824669" y="5737432"/>
            <a:ext cx="114368" cy="1143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983522" y="5705671"/>
            <a:ext cx="179832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Camper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-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I</a:t>
            </a:r>
            <a:r>
              <a:rPr sz="9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travel to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camp</a:t>
            </a:r>
            <a:r>
              <a:rPr sz="9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90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ride.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148392" y="2356609"/>
            <a:ext cx="2406650" cy="2597150"/>
            <a:chOff x="4148392" y="2356609"/>
            <a:chExt cx="2406650" cy="2597150"/>
          </a:xfrm>
        </p:grpSpPr>
        <p:sp>
          <p:nvSpPr>
            <p:cNvPr id="12" name="object 12"/>
            <p:cNvSpPr/>
            <p:nvPr/>
          </p:nvSpPr>
          <p:spPr>
            <a:xfrm>
              <a:off x="4158271" y="2557095"/>
              <a:ext cx="2386965" cy="1203960"/>
            </a:xfrm>
            <a:custGeom>
              <a:avLst/>
              <a:gdLst/>
              <a:ahLst/>
              <a:cxnLst/>
              <a:rect l="l" t="t" r="r" b="b"/>
              <a:pathLst>
                <a:path w="2386965" h="1203960">
                  <a:moveTo>
                    <a:pt x="0" y="1203550"/>
                  </a:moveTo>
                  <a:lnTo>
                    <a:pt x="937" y="1144830"/>
                  </a:lnTo>
                  <a:lnTo>
                    <a:pt x="4762" y="1086226"/>
                  </a:lnTo>
                  <a:lnTo>
                    <a:pt x="11465" y="1027883"/>
                  </a:lnTo>
                  <a:lnTo>
                    <a:pt x="21032" y="969939"/>
                  </a:lnTo>
                  <a:lnTo>
                    <a:pt x="33438" y="912537"/>
                  </a:lnTo>
                  <a:lnTo>
                    <a:pt x="48654" y="855814"/>
                  </a:lnTo>
                  <a:lnTo>
                    <a:pt x="66641" y="799909"/>
                  </a:lnTo>
                  <a:lnTo>
                    <a:pt x="87358" y="744956"/>
                  </a:lnTo>
                  <a:lnTo>
                    <a:pt x="110753" y="691090"/>
                  </a:lnTo>
                  <a:lnTo>
                    <a:pt x="136770" y="638439"/>
                  </a:lnTo>
                  <a:lnTo>
                    <a:pt x="165346" y="587133"/>
                  </a:lnTo>
                  <a:lnTo>
                    <a:pt x="196412" y="537294"/>
                  </a:lnTo>
                  <a:lnTo>
                    <a:pt x="229893" y="489045"/>
                  </a:lnTo>
                  <a:lnTo>
                    <a:pt x="265707" y="442501"/>
                  </a:lnTo>
                  <a:lnTo>
                    <a:pt x="303768" y="397776"/>
                  </a:lnTo>
                  <a:lnTo>
                    <a:pt x="343983" y="354978"/>
                  </a:lnTo>
                  <a:lnTo>
                    <a:pt x="386256" y="314210"/>
                  </a:lnTo>
                  <a:lnTo>
                    <a:pt x="430482" y="275572"/>
                  </a:lnTo>
                  <a:lnTo>
                    <a:pt x="476557" y="239156"/>
                  </a:lnTo>
                  <a:lnTo>
                    <a:pt x="524367" y="205051"/>
                  </a:lnTo>
                  <a:lnTo>
                    <a:pt x="573797" y="173340"/>
                  </a:lnTo>
                  <a:lnTo>
                    <a:pt x="624729" y="144100"/>
                  </a:lnTo>
                  <a:lnTo>
                    <a:pt x="677037" y="117401"/>
                  </a:lnTo>
                  <a:lnTo>
                    <a:pt x="730595" y="93308"/>
                  </a:lnTo>
                  <a:lnTo>
                    <a:pt x="785274" y="71879"/>
                  </a:lnTo>
                  <a:lnTo>
                    <a:pt x="840941" y="53167"/>
                  </a:lnTo>
                  <a:lnTo>
                    <a:pt x="897461" y="37216"/>
                  </a:lnTo>
                  <a:lnTo>
                    <a:pt x="954698" y="24065"/>
                  </a:lnTo>
                  <a:lnTo>
                    <a:pt x="1012511" y="13747"/>
                  </a:lnTo>
                  <a:lnTo>
                    <a:pt x="1070763" y="6286"/>
                  </a:lnTo>
                  <a:lnTo>
                    <a:pt x="1129312" y="1699"/>
                  </a:lnTo>
                  <a:lnTo>
                    <a:pt x="1188016" y="0"/>
                  </a:lnTo>
                  <a:lnTo>
                    <a:pt x="1217381" y="233"/>
                  </a:lnTo>
                  <a:lnTo>
                    <a:pt x="1276049" y="2868"/>
                  </a:lnTo>
                  <a:lnTo>
                    <a:pt x="1334517" y="8387"/>
                  </a:lnTo>
                  <a:lnTo>
                    <a:pt x="1392643" y="16775"/>
                  </a:lnTo>
                  <a:lnTo>
                    <a:pt x="1450285" y="28013"/>
                  </a:lnTo>
                  <a:lnTo>
                    <a:pt x="1507305" y="42074"/>
                  </a:lnTo>
                  <a:lnTo>
                    <a:pt x="1563564" y="58924"/>
                  </a:lnTo>
                  <a:lnTo>
                    <a:pt x="1618925" y="78520"/>
                  </a:lnTo>
                  <a:lnTo>
                    <a:pt x="1673256" y="100818"/>
                  </a:lnTo>
                  <a:lnTo>
                    <a:pt x="1726423" y="125761"/>
                  </a:lnTo>
                  <a:lnTo>
                    <a:pt x="1778299" y="153290"/>
                  </a:lnTo>
                  <a:lnTo>
                    <a:pt x="1828758" y="183338"/>
                  </a:lnTo>
                  <a:lnTo>
                    <a:pt x="1877677" y="215832"/>
                  </a:lnTo>
                  <a:lnTo>
                    <a:pt x="1924937" y="250694"/>
                  </a:lnTo>
                  <a:lnTo>
                    <a:pt x="1970426" y="287839"/>
                  </a:lnTo>
                  <a:lnTo>
                    <a:pt x="2014032" y="327178"/>
                  </a:lnTo>
                  <a:lnTo>
                    <a:pt x="2055650" y="368614"/>
                  </a:lnTo>
                  <a:lnTo>
                    <a:pt x="2095178" y="412047"/>
                  </a:lnTo>
                  <a:lnTo>
                    <a:pt x="2132521" y="457373"/>
                  </a:lnTo>
                  <a:lnTo>
                    <a:pt x="2167589" y="504482"/>
                  </a:lnTo>
                  <a:lnTo>
                    <a:pt x="2200297" y="553258"/>
                  </a:lnTo>
                  <a:lnTo>
                    <a:pt x="2230564" y="603585"/>
                  </a:lnTo>
                  <a:lnTo>
                    <a:pt x="2258319" y="655340"/>
                  </a:lnTo>
                  <a:lnTo>
                    <a:pt x="2283495" y="708399"/>
                  </a:lnTo>
                  <a:lnTo>
                    <a:pt x="2306029" y="762631"/>
                  </a:lnTo>
                  <a:lnTo>
                    <a:pt x="2325868" y="817907"/>
                  </a:lnTo>
                  <a:lnTo>
                    <a:pt x="2342962" y="874091"/>
                  </a:lnTo>
                  <a:lnTo>
                    <a:pt x="2357272" y="931049"/>
                  </a:lnTo>
                  <a:lnTo>
                    <a:pt x="2368762" y="988642"/>
                  </a:lnTo>
                  <a:lnTo>
                    <a:pt x="2377405" y="1046730"/>
                  </a:lnTo>
                  <a:lnTo>
                    <a:pt x="2383178" y="1105174"/>
                  </a:lnTo>
                  <a:lnTo>
                    <a:pt x="2386069" y="1163831"/>
                  </a:lnTo>
                  <a:lnTo>
                    <a:pt x="2386431" y="1193195"/>
                  </a:lnTo>
                  <a:lnTo>
                    <a:pt x="1193193" y="1193195"/>
                  </a:lnTo>
                  <a:lnTo>
                    <a:pt x="0" y="1203550"/>
                  </a:lnTo>
                  <a:close/>
                </a:path>
              </a:pathLst>
            </a:custGeom>
            <a:solidFill>
              <a:srgbClr val="C6A8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158234" y="2557095"/>
              <a:ext cx="2386965" cy="1203960"/>
            </a:xfrm>
            <a:custGeom>
              <a:avLst/>
              <a:gdLst/>
              <a:ahLst/>
              <a:cxnLst/>
              <a:rect l="l" t="t" r="r" b="b"/>
              <a:pathLst>
                <a:path w="2386965" h="1203960">
                  <a:moveTo>
                    <a:pt x="2386468" y="1193195"/>
                  </a:moveTo>
                  <a:lnTo>
                    <a:pt x="2385654" y="1149155"/>
                  </a:lnTo>
                  <a:lnTo>
                    <a:pt x="2383215" y="1105174"/>
                  </a:lnTo>
                  <a:lnTo>
                    <a:pt x="2379155" y="1061312"/>
                  </a:lnTo>
                  <a:lnTo>
                    <a:pt x="2373478" y="1017633"/>
                  </a:lnTo>
                  <a:lnTo>
                    <a:pt x="2366193" y="974193"/>
                  </a:lnTo>
                  <a:lnTo>
                    <a:pt x="2357309" y="931049"/>
                  </a:lnTo>
                  <a:lnTo>
                    <a:pt x="2346839" y="888263"/>
                  </a:lnTo>
                  <a:lnTo>
                    <a:pt x="2334798" y="845894"/>
                  </a:lnTo>
                  <a:lnTo>
                    <a:pt x="2321200" y="803998"/>
                  </a:lnTo>
                  <a:lnTo>
                    <a:pt x="2306066" y="762631"/>
                  </a:lnTo>
                  <a:lnTo>
                    <a:pt x="2289415" y="721851"/>
                  </a:lnTo>
                  <a:lnTo>
                    <a:pt x="2271270" y="681715"/>
                  </a:lnTo>
                  <a:lnTo>
                    <a:pt x="2251657" y="642276"/>
                  </a:lnTo>
                  <a:lnTo>
                    <a:pt x="2230601" y="603585"/>
                  </a:lnTo>
                  <a:lnTo>
                    <a:pt x="2208131" y="565698"/>
                  </a:lnTo>
                  <a:lnTo>
                    <a:pt x="2184280" y="528669"/>
                  </a:lnTo>
                  <a:lnTo>
                    <a:pt x="2159077" y="492544"/>
                  </a:lnTo>
                  <a:lnTo>
                    <a:pt x="2132558" y="457373"/>
                  </a:lnTo>
                  <a:lnTo>
                    <a:pt x="2104758" y="423205"/>
                  </a:lnTo>
                  <a:lnTo>
                    <a:pt x="2075719" y="390087"/>
                  </a:lnTo>
                  <a:lnTo>
                    <a:pt x="2045475" y="358064"/>
                  </a:lnTo>
                  <a:lnTo>
                    <a:pt x="2014069" y="327178"/>
                  </a:lnTo>
                  <a:lnTo>
                    <a:pt x="1981544" y="297471"/>
                  </a:lnTo>
                  <a:lnTo>
                    <a:pt x="1947948" y="268987"/>
                  </a:lnTo>
                  <a:lnTo>
                    <a:pt x="1913322" y="241762"/>
                  </a:lnTo>
                  <a:lnTo>
                    <a:pt x="1877714" y="215832"/>
                  </a:lnTo>
                  <a:lnTo>
                    <a:pt x="1841172" y="191235"/>
                  </a:lnTo>
                  <a:lnTo>
                    <a:pt x="1803750" y="168004"/>
                  </a:lnTo>
                  <a:lnTo>
                    <a:pt x="1765496" y="146169"/>
                  </a:lnTo>
                  <a:lnTo>
                    <a:pt x="1726460" y="125761"/>
                  </a:lnTo>
                  <a:lnTo>
                    <a:pt x="1686698" y="106807"/>
                  </a:lnTo>
                  <a:lnTo>
                    <a:pt x="1646265" y="89335"/>
                  </a:lnTo>
                  <a:lnTo>
                    <a:pt x="1605214" y="73367"/>
                  </a:lnTo>
                  <a:lnTo>
                    <a:pt x="1563600" y="58924"/>
                  </a:lnTo>
                  <a:lnTo>
                    <a:pt x="1521482" y="46026"/>
                  </a:lnTo>
                  <a:lnTo>
                    <a:pt x="1478918" y="34693"/>
                  </a:lnTo>
                  <a:lnTo>
                    <a:pt x="1435966" y="24938"/>
                  </a:lnTo>
                  <a:lnTo>
                    <a:pt x="1392680" y="16775"/>
                  </a:lnTo>
                  <a:lnTo>
                    <a:pt x="1349122" y="10215"/>
                  </a:lnTo>
                  <a:lnTo>
                    <a:pt x="1305354" y="5268"/>
                  </a:lnTo>
                  <a:lnTo>
                    <a:pt x="1261433" y="1939"/>
                  </a:lnTo>
                  <a:lnTo>
                    <a:pt x="1217418" y="233"/>
                  </a:lnTo>
                  <a:lnTo>
                    <a:pt x="1188052" y="0"/>
                  </a:lnTo>
                  <a:lnTo>
                    <a:pt x="1173369" y="154"/>
                  </a:lnTo>
                  <a:lnTo>
                    <a:pt x="1129349" y="1699"/>
                  </a:lnTo>
                  <a:lnTo>
                    <a:pt x="1085416" y="4869"/>
                  </a:lnTo>
                  <a:lnTo>
                    <a:pt x="1041628" y="9658"/>
                  </a:lnTo>
                  <a:lnTo>
                    <a:pt x="998047" y="16060"/>
                  </a:lnTo>
                  <a:lnTo>
                    <a:pt x="954734" y="24065"/>
                  </a:lnTo>
                  <a:lnTo>
                    <a:pt x="911746" y="33664"/>
                  </a:lnTo>
                  <a:lnTo>
                    <a:pt x="869140" y="44844"/>
                  </a:lnTo>
                  <a:lnTo>
                    <a:pt x="826975" y="57588"/>
                  </a:lnTo>
                  <a:lnTo>
                    <a:pt x="785311" y="71879"/>
                  </a:lnTo>
                  <a:lnTo>
                    <a:pt x="744203" y="87698"/>
                  </a:lnTo>
                  <a:lnTo>
                    <a:pt x="703704" y="105025"/>
                  </a:lnTo>
                  <a:lnTo>
                    <a:pt x="663873" y="123834"/>
                  </a:lnTo>
                  <a:lnTo>
                    <a:pt x="624765" y="144100"/>
                  </a:lnTo>
                  <a:lnTo>
                    <a:pt x="586432" y="165795"/>
                  </a:lnTo>
                  <a:lnTo>
                    <a:pt x="548924" y="188892"/>
                  </a:lnTo>
                  <a:lnTo>
                    <a:pt x="512294" y="213357"/>
                  </a:lnTo>
                  <a:lnTo>
                    <a:pt x="476594" y="239156"/>
                  </a:lnTo>
                  <a:lnTo>
                    <a:pt x="441870" y="266255"/>
                  </a:lnTo>
                  <a:lnTo>
                    <a:pt x="408168" y="294619"/>
                  </a:lnTo>
                  <a:lnTo>
                    <a:pt x="375536" y="324207"/>
                  </a:lnTo>
                  <a:lnTo>
                    <a:pt x="344020" y="354978"/>
                  </a:lnTo>
                  <a:lnTo>
                    <a:pt x="313661" y="386891"/>
                  </a:lnTo>
                  <a:lnTo>
                    <a:pt x="284499" y="419905"/>
                  </a:lnTo>
                  <a:lnTo>
                    <a:pt x="256575" y="453972"/>
                  </a:lnTo>
                  <a:lnTo>
                    <a:pt x="229929" y="489045"/>
                  </a:lnTo>
                  <a:lnTo>
                    <a:pt x="204596" y="525077"/>
                  </a:lnTo>
                  <a:lnTo>
                    <a:pt x="180609" y="562022"/>
                  </a:lnTo>
                  <a:lnTo>
                    <a:pt x="158002" y="599827"/>
                  </a:lnTo>
                  <a:lnTo>
                    <a:pt x="136807" y="638439"/>
                  </a:lnTo>
                  <a:lnTo>
                    <a:pt x="117051" y="677807"/>
                  </a:lnTo>
                  <a:lnTo>
                    <a:pt x="98761" y="717879"/>
                  </a:lnTo>
                  <a:lnTo>
                    <a:pt x="81962" y="758599"/>
                  </a:lnTo>
                  <a:lnTo>
                    <a:pt x="66678" y="799909"/>
                  </a:lnTo>
                  <a:lnTo>
                    <a:pt x="52929" y="841755"/>
                  </a:lnTo>
                  <a:lnTo>
                    <a:pt x="40734" y="884082"/>
                  </a:lnTo>
                  <a:lnTo>
                    <a:pt x="30109" y="926830"/>
                  </a:lnTo>
                  <a:lnTo>
                    <a:pt x="21069" y="969939"/>
                  </a:lnTo>
                  <a:lnTo>
                    <a:pt x="13627" y="1013353"/>
                  </a:lnTo>
                  <a:lnTo>
                    <a:pt x="7791" y="1057013"/>
                  </a:lnTo>
                  <a:lnTo>
                    <a:pt x="3572" y="1100860"/>
                  </a:lnTo>
                  <a:lnTo>
                    <a:pt x="973" y="1144830"/>
                  </a:lnTo>
                  <a:lnTo>
                    <a:pt x="0" y="1188866"/>
                  </a:lnTo>
                  <a:lnTo>
                    <a:pt x="36" y="1203550"/>
                  </a:lnTo>
                  <a:lnTo>
                    <a:pt x="1193230" y="1193195"/>
                  </a:lnTo>
                  <a:lnTo>
                    <a:pt x="2386468" y="1193195"/>
                  </a:lnTo>
                  <a:close/>
                </a:path>
              </a:pathLst>
            </a:custGeom>
            <a:ln w="1906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58271" y="3750290"/>
              <a:ext cx="1813560" cy="1193800"/>
            </a:xfrm>
            <a:custGeom>
              <a:avLst/>
              <a:gdLst/>
              <a:ahLst/>
              <a:cxnLst/>
              <a:rect l="l" t="t" r="r" b="b"/>
              <a:pathLst>
                <a:path w="1813560" h="1193800">
                  <a:moveTo>
                    <a:pt x="1196831" y="1193233"/>
                  </a:moveTo>
                  <a:lnTo>
                    <a:pt x="1157524" y="1192706"/>
                  </a:lnTo>
                  <a:lnTo>
                    <a:pt x="1118244" y="1190883"/>
                  </a:lnTo>
                  <a:lnTo>
                    <a:pt x="1079056" y="1187767"/>
                  </a:lnTo>
                  <a:lnTo>
                    <a:pt x="1039982" y="1183362"/>
                  </a:lnTo>
                  <a:lnTo>
                    <a:pt x="1001085" y="1177673"/>
                  </a:lnTo>
                  <a:lnTo>
                    <a:pt x="962385" y="1170703"/>
                  </a:lnTo>
                  <a:lnTo>
                    <a:pt x="923947" y="1162465"/>
                  </a:lnTo>
                  <a:lnTo>
                    <a:pt x="885790" y="1152963"/>
                  </a:lnTo>
                  <a:lnTo>
                    <a:pt x="847978" y="1142211"/>
                  </a:lnTo>
                  <a:lnTo>
                    <a:pt x="810531" y="1130216"/>
                  </a:lnTo>
                  <a:lnTo>
                    <a:pt x="773508" y="1116998"/>
                  </a:lnTo>
                  <a:lnTo>
                    <a:pt x="736932" y="1102563"/>
                  </a:lnTo>
                  <a:lnTo>
                    <a:pt x="700860" y="1086935"/>
                  </a:lnTo>
                  <a:lnTo>
                    <a:pt x="665314" y="1070122"/>
                  </a:lnTo>
                  <a:lnTo>
                    <a:pt x="630350" y="1052153"/>
                  </a:lnTo>
                  <a:lnTo>
                    <a:pt x="595988" y="1033036"/>
                  </a:lnTo>
                  <a:lnTo>
                    <a:pt x="562283" y="1012803"/>
                  </a:lnTo>
                  <a:lnTo>
                    <a:pt x="529255" y="991465"/>
                  </a:lnTo>
                  <a:lnTo>
                    <a:pt x="496955" y="969057"/>
                  </a:lnTo>
                  <a:lnTo>
                    <a:pt x="465403" y="945590"/>
                  </a:lnTo>
                  <a:lnTo>
                    <a:pt x="434650" y="921103"/>
                  </a:lnTo>
                  <a:lnTo>
                    <a:pt x="404712" y="895610"/>
                  </a:lnTo>
                  <a:lnTo>
                    <a:pt x="375638" y="869150"/>
                  </a:lnTo>
                  <a:lnTo>
                    <a:pt x="347444" y="841740"/>
                  </a:lnTo>
                  <a:lnTo>
                    <a:pt x="320176" y="813424"/>
                  </a:lnTo>
                  <a:lnTo>
                    <a:pt x="293848" y="784217"/>
                  </a:lnTo>
                  <a:lnTo>
                    <a:pt x="268504" y="754166"/>
                  </a:lnTo>
                  <a:lnTo>
                    <a:pt x="244156" y="723289"/>
                  </a:lnTo>
                  <a:lnTo>
                    <a:pt x="220846" y="691635"/>
                  </a:lnTo>
                  <a:lnTo>
                    <a:pt x="198585" y="659221"/>
                  </a:lnTo>
                  <a:lnTo>
                    <a:pt x="177410" y="626100"/>
                  </a:lnTo>
                  <a:lnTo>
                    <a:pt x="157332" y="592291"/>
                  </a:lnTo>
                  <a:lnTo>
                    <a:pt x="138383" y="557848"/>
                  </a:lnTo>
                  <a:lnTo>
                    <a:pt x="120575" y="522789"/>
                  </a:lnTo>
                  <a:lnTo>
                    <a:pt x="103936" y="487173"/>
                  </a:lnTo>
                  <a:lnTo>
                    <a:pt x="88475" y="451018"/>
                  </a:lnTo>
                  <a:lnTo>
                    <a:pt x="74218" y="414383"/>
                  </a:lnTo>
                  <a:lnTo>
                    <a:pt x="61172" y="377289"/>
                  </a:lnTo>
                  <a:lnTo>
                    <a:pt x="49358" y="339795"/>
                  </a:lnTo>
                  <a:lnTo>
                    <a:pt x="38783" y="301921"/>
                  </a:lnTo>
                  <a:lnTo>
                    <a:pt x="29464" y="263731"/>
                  </a:lnTo>
                  <a:lnTo>
                    <a:pt x="21407" y="225243"/>
                  </a:lnTo>
                  <a:lnTo>
                    <a:pt x="14623" y="186522"/>
                  </a:lnTo>
                  <a:lnTo>
                    <a:pt x="9117" y="147587"/>
                  </a:lnTo>
                  <a:lnTo>
                    <a:pt x="4898" y="108503"/>
                  </a:lnTo>
                  <a:lnTo>
                    <a:pt x="1968" y="69291"/>
                  </a:lnTo>
                  <a:lnTo>
                    <a:pt x="332" y="30014"/>
                  </a:lnTo>
                  <a:lnTo>
                    <a:pt x="0" y="10355"/>
                  </a:lnTo>
                  <a:lnTo>
                    <a:pt x="1193193" y="0"/>
                  </a:lnTo>
                  <a:lnTo>
                    <a:pt x="1813565" y="1019292"/>
                  </a:lnTo>
                  <a:lnTo>
                    <a:pt x="1796686" y="1029376"/>
                  </a:lnTo>
                  <a:lnTo>
                    <a:pt x="1762451" y="1048696"/>
                  </a:lnTo>
                  <a:lnTo>
                    <a:pt x="1727588" y="1066884"/>
                  </a:lnTo>
                  <a:lnTo>
                    <a:pt x="1692154" y="1083908"/>
                  </a:lnTo>
                  <a:lnTo>
                    <a:pt x="1656169" y="1099760"/>
                  </a:lnTo>
                  <a:lnTo>
                    <a:pt x="1619691" y="1114414"/>
                  </a:lnTo>
                  <a:lnTo>
                    <a:pt x="1582741" y="1127861"/>
                  </a:lnTo>
                  <a:lnTo>
                    <a:pt x="1545376" y="1140081"/>
                  </a:lnTo>
                  <a:lnTo>
                    <a:pt x="1507620" y="1151067"/>
                  </a:lnTo>
                  <a:lnTo>
                    <a:pt x="1469533" y="1160799"/>
                  </a:lnTo>
                  <a:lnTo>
                    <a:pt x="1431135" y="1169274"/>
                  </a:lnTo>
                  <a:lnTo>
                    <a:pt x="1392490" y="1176478"/>
                  </a:lnTo>
                  <a:lnTo>
                    <a:pt x="1353617" y="1182405"/>
                  </a:lnTo>
                  <a:lnTo>
                    <a:pt x="1314581" y="1187048"/>
                  </a:lnTo>
                  <a:lnTo>
                    <a:pt x="1275403" y="1190404"/>
                  </a:lnTo>
                  <a:lnTo>
                    <a:pt x="1236146" y="1192466"/>
                  </a:lnTo>
                  <a:lnTo>
                    <a:pt x="1196831" y="1193233"/>
                  </a:lnTo>
                  <a:close/>
                </a:path>
              </a:pathLst>
            </a:custGeom>
            <a:solidFill>
              <a:srgbClr val="E3A1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158271" y="3750290"/>
              <a:ext cx="1813560" cy="1193800"/>
            </a:xfrm>
            <a:custGeom>
              <a:avLst/>
              <a:gdLst/>
              <a:ahLst/>
              <a:cxnLst/>
              <a:rect l="l" t="t" r="r" b="b"/>
              <a:pathLst>
                <a:path w="1813560" h="1193800">
                  <a:moveTo>
                    <a:pt x="0" y="10355"/>
                  </a:moveTo>
                  <a:lnTo>
                    <a:pt x="988" y="49659"/>
                  </a:lnTo>
                  <a:lnTo>
                    <a:pt x="3272" y="88909"/>
                  </a:lnTo>
                  <a:lnTo>
                    <a:pt x="6846" y="128063"/>
                  </a:lnTo>
                  <a:lnTo>
                    <a:pt x="11709" y="167077"/>
                  </a:lnTo>
                  <a:lnTo>
                    <a:pt x="17855" y="205911"/>
                  </a:lnTo>
                  <a:lnTo>
                    <a:pt x="25277" y="244520"/>
                  </a:lnTo>
                  <a:lnTo>
                    <a:pt x="33966" y="282865"/>
                  </a:lnTo>
                  <a:lnTo>
                    <a:pt x="43915" y="320902"/>
                  </a:lnTo>
                  <a:lnTo>
                    <a:pt x="55111" y="358590"/>
                  </a:lnTo>
                  <a:lnTo>
                    <a:pt x="67543" y="395890"/>
                  </a:lnTo>
                  <a:lnTo>
                    <a:pt x="81196" y="432759"/>
                  </a:lnTo>
                  <a:lnTo>
                    <a:pt x="96057" y="469159"/>
                  </a:lnTo>
                  <a:lnTo>
                    <a:pt x="112109" y="505050"/>
                  </a:lnTo>
                  <a:lnTo>
                    <a:pt x="129335" y="540392"/>
                  </a:lnTo>
                  <a:lnTo>
                    <a:pt x="147715" y="575147"/>
                  </a:lnTo>
                  <a:lnTo>
                    <a:pt x="167231" y="609278"/>
                  </a:lnTo>
                  <a:lnTo>
                    <a:pt x="187861" y="642748"/>
                  </a:lnTo>
                  <a:lnTo>
                    <a:pt x="209582" y="675520"/>
                  </a:lnTo>
                  <a:lnTo>
                    <a:pt x="232371" y="707558"/>
                  </a:lnTo>
                  <a:lnTo>
                    <a:pt x="256203" y="738828"/>
                  </a:lnTo>
                  <a:lnTo>
                    <a:pt x="281052" y="769296"/>
                  </a:lnTo>
                  <a:lnTo>
                    <a:pt x="306892" y="798929"/>
                  </a:lnTo>
                  <a:lnTo>
                    <a:pt x="333693" y="827694"/>
                  </a:lnTo>
                  <a:lnTo>
                    <a:pt x="361428" y="855561"/>
                  </a:lnTo>
                  <a:lnTo>
                    <a:pt x="390066" y="882500"/>
                  </a:lnTo>
                  <a:lnTo>
                    <a:pt x="419576" y="908480"/>
                  </a:lnTo>
                  <a:lnTo>
                    <a:pt x="449926" y="933473"/>
                  </a:lnTo>
                  <a:lnTo>
                    <a:pt x="481083" y="957453"/>
                  </a:lnTo>
                  <a:lnTo>
                    <a:pt x="513013" y="980394"/>
                  </a:lnTo>
                  <a:lnTo>
                    <a:pt x="545681" y="1002270"/>
                  </a:lnTo>
                  <a:lnTo>
                    <a:pt x="579052" y="1023059"/>
                  </a:lnTo>
                  <a:lnTo>
                    <a:pt x="613090" y="1042736"/>
                  </a:lnTo>
                  <a:lnTo>
                    <a:pt x="647758" y="1061282"/>
                  </a:lnTo>
                  <a:lnTo>
                    <a:pt x="683018" y="1078675"/>
                  </a:lnTo>
                  <a:lnTo>
                    <a:pt x="718832" y="1094897"/>
                  </a:lnTo>
                  <a:lnTo>
                    <a:pt x="755160" y="1109931"/>
                  </a:lnTo>
                  <a:lnTo>
                    <a:pt x="791965" y="1123759"/>
                  </a:lnTo>
                  <a:lnTo>
                    <a:pt x="829205" y="1136368"/>
                  </a:lnTo>
                  <a:lnTo>
                    <a:pt x="866840" y="1147743"/>
                  </a:lnTo>
                  <a:lnTo>
                    <a:pt x="904829" y="1157871"/>
                  </a:lnTo>
                  <a:lnTo>
                    <a:pt x="943132" y="1166743"/>
                  </a:lnTo>
                  <a:lnTo>
                    <a:pt x="981706" y="1174348"/>
                  </a:lnTo>
                  <a:lnTo>
                    <a:pt x="1020510" y="1180678"/>
                  </a:lnTo>
                  <a:lnTo>
                    <a:pt x="1059501" y="1185725"/>
                  </a:lnTo>
                  <a:lnTo>
                    <a:pt x="1098637" y="1189486"/>
                  </a:lnTo>
                  <a:lnTo>
                    <a:pt x="1137876" y="1191956"/>
                  </a:lnTo>
                  <a:lnTo>
                    <a:pt x="1177175" y="1193131"/>
                  </a:lnTo>
                  <a:lnTo>
                    <a:pt x="1196831" y="1193233"/>
                  </a:lnTo>
                  <a:lnTo>
                    <a:pt x="1216491" y="1193011"/>
                  </a:lnTo>
                  <a:lnTo>
                    <a:pt x="1255783" y="1191596"/>
                  </a:lnTo>
                  <a:lnTo>
                    <a:pt x="1295006" y="1188887"/>
                  </a:lnTo>
                  <a:lnTo>
                    <a:pt x="1334118" y="1184888"/>
                  </a:lnTo>
                  <a:lnTo>
                    <a:pt x="1373078" y="1179601"/>
                  </a:lnTo>
                  <a:lnTo>
                    <a:pt x="1411842" y="1173035"/>
                  </a:lnTo>
                  <a:lnTo>
                    <a:pt x="1450369" y="1165195"/>
                  </a:lnTo>
                  <a:lnTo>
                    <a:pt x="1488617" y="1156090"/>
                  </a:lnTo>
                  <a:lnTo>
                    <a:pt x="1526543" y="1145729"/>
                  </a:lnTo>
                  <a:lnTo>
                    <a:pt x="1564109" y="1134125"/>
                  </a:lnTo>
                  <a:lnTo>
                    <a:pt x="1601271" y="1121290"/>
                  </a:lnTo>
                  <a:lnTo>
                    <a:pt x="1637991" y="1107237"/>
                  </a:lnTo>
                  <a:lnTo>
                    <a:pt x="1674227" y="1091982"/>
                  </a:lnTo>
                  <a:lnTo>
                    <a:pt x="1709941" y="1075542"/>
                  </a:lnTo>
                  <a:lnTo>
                    <a:pt x="1745095" y="1057934"/>
                  </a:lnTo>
                  <a:lnTo>
                    <a:pt x="1779648" y="1039177"/>
                  </a:lnTo>
                  <a:lnTo>
                    <a:pt x="1813565" y="1019292"/>
                  </a:lnTo>
                  <a:lnTo>
                    <a:pt x="1193193" y="0"/>
                  </a:lnTo>
                  <a:lnTo>
                    <a:pt x="0" y="10355"/>
                  </a:lnTo>
                  <a:close/>
                </a:path>
              </a:pathLst>
            </a:custGeom>
            <a:ln w="1906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351464" y="3750290"/>
              <a:ext cx="1193165" cy="1019810"/>
            </a:xfrm>
            <a:custGeom>
              <a:avLst/>
              <a:gdLst/>
              <a:ahLst/>
              <a:cxnLst/>
              <a:rect l="l" t="t" r="r" b="b"/>
              <a:pathLst>
                <a:path w="1193165" h="1019810">
                  <a:moveTo>
                    <a:pt x="620372" y="1019292"/>
                  </a:moveTo>
                  <a:lnTo>
                    <a:pt x="0" y="0"/>
                  </a:lnTo>
                  <a:lnTo>
                    <a:pt x="1193058" y="20709"/>
                  </a:lnTo>
                  <a:lnTo>
                    <a:pt x="1191817" y="58244"/>
                  </a:lnTo>
                  <a:lnTo>
                    <a:pt x="1185801" y="133030"/>
                  </a:lnTo>
                  <a:lnTo>
                    <a:pt x="1175083" y="207363"/>
                  </a:lnTo>
                  <a:lnTo>
                    <a:pt x="1159728" y="280803"/>
                  </a:lnTo>
                  <a:lnTo>
                    <a:pt x="1139766" y="353203"/>
                  </a:lnTo>
                  <a:lnTo>
                    <a:pt x="1115316" y="424135"/>
                  </a:lnTo>
                  <a:lnTo>
                    <a:pt x="1086426" y="493457"/>
                  </a:lnTo>
                  <a:lnTo>
                    <a:pt x="1053266" y="560759"/>
                  </a:lnTo>
                  <a:lnTo>
                    <a:pt x="1015903" y="625908"/>
                  </a:lnTo>
                  <a:lnTo>
                    <a:pt x="974560" y="688516"/>
                  </a:lnTo>
                  <a:lnTo>
                    <a:pt x="929316" y="748460"/>
                  </a:lnTo>
                  <a:lnTo>
                    <a:pt x="880440" y="805384"/>
                  </a:lnTo>
                  <a:lnTo>
                    <a:pt x="828031" y="859176"/>
                  </a:lnTo>
                  <a:lnTo>
                    <a:pt x="772399" y="909516"/>
                  </a:lnTo>
                  <a:lnTo>
                    <a:pt x="713653" y="956305"/>
                  </a:lnTo>
                  <a:lnTo>
                    <a:pt x="652142" y="999265"/>
                  </a:lnTo>
                  <a:lnTo>
                    <a:pt x="620372" y="1019292"/>
                  </a:lnTo>
                  <a:close/>
                </a:path>
              </a:pathLst>
            </a:custGeom>
            <a:solidFill>
              <a:srgbClr val="FBA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351464" y="3750286"/>
              <a:ext cx="1193800" cy="1019810"/>
            </a:xfrm>
            <a:custGeom>
              <a:avLst/>
              <a:gdLst/>
              <a:ahLst/>
              <a:cxnLst/>
              <a:rect l="l" t="t" r="r" b="b"/>
              <a:pathLst>
                <a:path w="1193800" h="1019810">
                  <a:moveTo>
                    <a:pt x="620372" y="1019295"/>
                  </a:moveTo>
                  <a:lnTo>
                    <a:pt x="683236" y="978273"/>
                  </a:lnTo>
                  <a:lnTo>
                    <a:pt x="743393" y="933376"/>
                  </a:lnTo>
                  <a:lnTo>
                    <a:pt x="800612" y="884788"/>
                  </a:lnTo>
                  <a:lnTo>
                    <a:pt x="854658" y="832695"/>
                  </a:lnTo>
                  <a:lnTo>
                    <a:pt x="905326" y="777311"/>
                  </a:lnTo>
                  <a:lnTo>
                    <a:pt x="952409" y="718847"/>
                  </a:lnTo>
                  <a:lnTo>
                    <a:pt x="995725" y="657541"/>
                  </a:lnTo>
                  <a:lnTo>
                    <a:pt x="1035096" y="593630"/>
                  </a:lnTo>
                  <a:lnTo>
                    <a:pt x="1070376" y="527373"/>
                  </a:lnTo>
                  <a:lnTo>
                    <a:pt x="1101415" y="459026"/>
                  </a:lnTo>
                  <a:lnTo>
                    <a:pt x="1128100" y="388865"/>
                  </a:lnTo>
                  <a:lnTo>
                    <a:pt x="1150316" y="317163"/>
                  </a:lnTo>
                  <a:lnTo>
                    <a:pt x="1167984" y="244208"/>
                  </a:lnTo>
                  <a:lnTo>
                    <a:pt x="1181026" y="170285"/>
                  </a:lnTo>
                  <a:lnTo>
                    <a:pt x="1189398" y="95688"/>
                  </a:lnTo>
                  <a:lnTo>
                    <a:pt x="1193058" y="20713"/>
                  </a:lnTo>
                  <a:lnTo>
                    <a:pt x="0" y="3"/>
                  </a:lnTo>
                  <a:lnTo>
                    <a:pt x="620372" y="1019295"/>
                  </a:lnTo>
                  <a:close/>
                </a:path>
                <a:path w="1193800" h="1019810">
                  <a:moveTo>
                    <a:pt x="1193058" y="20713"/>
                  </a:moveTo>
                  <a:lnTo>
                    <a:pt x="1193178" y="13808"/>
                  </a:lnTo>
                  <a:lnTo>
                    <a:pt x="1193238" y="6903"/>
                  </a:lnTo>
                  <a:lnTo>
                    <a:pt x="1193238" y="0"/>
                  </a:lnTo>
                  <a:lnTo>
                    <a:pt x="0" y="3"/>
                  </a:lnTo>
                  <a:lnTo>
                    <a:pt x="1193058" y="20713"/>
                  </a:lnTo>
                  <a:close/>
                </a:path>
              </a:pathLst>
            </a:custGeom>
            <a:ln w="1906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345459" y="2366451"/>
              <a:ext cx="1270" cy="191135"/>
            </a:xfrm>
            <a:custGeom>
              <a:avLst/>
              <a:gdLst/>
              <a:ahLst/>
              <a:cxnLst/>
              <a:rect l="l" t="t" r="r" b="b"/>
              <a:pathLst>
                <a:path w="1270" h="191135">
                  <a:moveTo>
                    <a:pt x="827" y="190611"/>
                  </a:moveTo>
                  <a:lnTo>
                    <a:pt x="0" y="0"/>
                  </a:lnTo>
                </a:path>
              </a:pathLst>
            </a:custGeom>
            <a:ln w="19061">
              <a:solidFill>
                <a:srgbClr val="C6A8F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1529820" y="1445467"/>
            <a:ext cx="6889115" cy="970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53745" algn="ctr">
              <a:lnSpc>
                <a:spcPct val="100000"/>
              </a:lnSpc>
              <a:spcBef>
                <a:spcPts val="100"/>
              </a:spcBef>
            </a:pPr>
            <a:r>
              <a:rPr sz="1200" spc="50" dirty="0">
                <a:latin typeface="Calibri"/>
                <a:cs typeface="Calibri"/>
              </a:rPr>
              <a:t>What </a:t>
            </a:r>
            <a:r>
              <a:rPr sz="1200" spc="85" dirty="0">
                <a:latin typeface="Calibri"/>
                <a:cs typeface="Calibri"/>
              </a:rPr>
              <a:t>type </a:t>
            </a:r>
            <a:r>
              <a:rPr sz="1200" spc="45" dirty="0">
                <a:latin typeface="Calibri"/>
                <a:cs typeface="Calibri"/>
              </a:rPr>
              <a:t>of </a:t>
            </a:r>
            <a:r>
              <a:rPr sz="1200" spc="55" dirty="0">
                <a:latin typeface="Calibri"/>
                <a:cs typeface="Calibri"/>
              </a:rPr>
              <a:t>snowmobiler </a:t>
            </a:r>
            <a:r>
              <a:rPr sz="1200" spc="50" dirty="0">
                <a:latin typeface="Calibri"/>
                <a:cs typeface="Calibri"/>
              </a:rPr>
              <a:t>do </a:t>
            </a:r>
            <a:r>
              <a:rPr sz="1200" spc="65" dirty="0">
                <a:latin typeface="Calibri"/>
                <a:cs typeface="Calibri"/>
              </a:rPr>
              <a:t>you </a:t>
            </a:r>
            <a:r>
              <a:rPr sz="1200" spc="55" dirty="0">
                <a:latin typeface="Calibri"/>
                <a:cs typeface="Calibri"/>
              </a:rPr>
              <a:t>consider </a:t>
            </a:r>
            <a:r>
              <a:rPr sz="1200" spc="50" dirty="0">
                <a:latin typeface="Calibri"/>
                <a:cs typeface="Calibri"/>
              </a:rPr>
              <a:t>yourself to </a:t>
            </a:r>
            <a:r>
              <a:rPr sz="1200" spc="80" dirty="0">
                <a:latin typeface="Calibri"/>
                <a:cs typeface="Calibri"/>
              </a:rPr>
              <a:t>be? </a:t>
            </a:r>
            <a:r>
              <a:rPr sz="1200" spc="55" dirty="0">
                <a:latin typeface="Calibri"/>
                <a:cs typeface="Calibri"/>
              </a:rPr>
              <a:t>Indicate </a:t>
            </a:r>
            <a:r>
              <a:rPr sz="1200" spc="20" dirty="0">
                <a:latin typeface="Calibri"/>
                <a:cs typeface="Calibri"/>
              </a:rPr>
              <a:t>all </a:t>
            </a:r>
            <a:r>
              <a:rPr sz="1200" spc="30" dirty="0">
                <a:latin typeface="Calibri"/>
                <a:cs typeface="Calibri"/>
              </a:rPr>
              <a:t>that </a:t>
            </a:r>
            <a:r>
              <a:rPr sz="1200" spc="75" dirty="0">
                <a:latin typeface="Calibri"/>
                <a:cs typeface="Calibri"/>
              </a:rPr>
              <a:t>apply </a:t>
            </a:r>
            <a:r>
              <a:rPr sz="1200" spc="50" dirty="0">
                <a:latin typeface="Calibri"/>
                <a:cs typeface="Calibri"/>
              </a:rPr>
              <a:t>to</a:t>
            </a:r>
            <a:r>
              <a:rPr sz="1200" spc="-150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you.</a:t>
            </a:r>
            <a:endParaRPr sz="1200">
              <a:latin typeface="Calibri"/>
              <a:cs typeface="Calibri"/>
            </a:endParaRPr>
          </a:p>
          <a:p>
            <a:pPr marL="758190" algn="ctr">
              <a:lnSpc>
                <a:spcPct val="100000"/>
              </a:lnSpc>
              <a:spcBef>
                <a:spcPts val="735"/>
              </a:spcBef>
            </a:pPr>
            <a:r>
              <a:rPr sz="900" spc="40" dirty="0">
                <a:solidFill>
                  <a:srgbClr val="9194AA"/>
                </a:solidFill>
                <a:latin typeface="Calibri"/>
                <a:cs typeface="Calibri"/>
              </a:rPr>
              <a:t>724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50" dirty="0">
                <a:solidFill>
                  <a:srgbClr val="9194AA"/>
                </a:solidFill>
                <a:latin typeface="Calibri"/>
                <a:cs typeface="Calibri"/>
              </a:rPr>
              <a:t>32</a:t>
            </a:r>
            <a:r>
              <a:rPr sz="900" spc="-10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 marR="3061335" algn="r">
              <a:lnSpc>
                <a:spcPts val="990"/>
              </a:lnSpc>
              <a:spcBef>
                <a:spcPts val="865"/>
              </a:spcBef>
            </a:pPr>
            <a:r>
              <a:rPr sz="900" spc="70" dirty="0">
                <a:solidFill>
                  <a:srgbClr val="333333"/>
                </a:solidFill>
                <a:latin typeface="Calibri"/>
                <a:cs typeface="Calibri"/>
              </a:rPr>
              <a:t>Snow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 chaser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-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I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travel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to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other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areas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9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PA,</a:t>
            </a:r>
            <a:r>
              <a:rPr sz="9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other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states,</a:t>
            </a:r>
            <a:r>
              <a:rPr sz="9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or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other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nations</a:t>
            </a:r>
            <a:endParaRPr sz="900">
              <a:latin typeface="Calibri"/>
              <a:cs typeface="Calibri"/>
            </a:endParaRPr>
          </a:p>
          <a:p>
            <a:pPr marR="3061970" algn="r">
              <a:lnSpc>
                <a:spcPts val="990"/>
              </a:lnSpc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50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34737" y="2771190"/>
            <a:ext cx="22479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0" dirty="0">
                <a:latin typeface="Calibri"/>
                <a:cs typeface="Calibri"/>
              </a:rPr>
              <a:t>36</a:t>
            </a:r>
            <a:r>
              <a:rPr sz="900" spc="55" dirty="0">
                <a:latin typeface="Calibri"/>
                <a:cs typeface="Calibri"/>
              </a:rPr>
              <a:t>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678693" y="4793026"/>
            <a:ext cx="92710" cy="167005"/>
          </a:xfrm>
          <a:custGeom>
            <a:avLst/>
            <a:gdLst/>
            <a:ahLst/>
            <a:cxnLst/>
            <a:rect l="l" t="t" r="r" b="b"/>
            <a:pathLst>
              <a:path w="92710" h="167004">
                <a:moveTo>
                  <a:pt x="92668" y="0"/>
                </a:moveTo>
                <a:lnTo>
                  <a:pt x="0" y="166571"/>
                </a:lnTo>
              </a:path>
            </a:pathLst>
          </a:custGeom>
          <a:ln w="19061">
            <a:solidFill>
              <a:srgbClr val="E3A1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088610" y="4821753"/>
            <a:ext cx="2583815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8255" algn="r">
              <a:lnSpc>
                <a:spcPts val="990"/>
              </a:lnSpc>
              <a:spcBef>
                <a:spcPts val="100"/>
              </a:spcBef>
            </a:pP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Local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-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 I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ride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10" dirty="0">
                <a:solidFill>
                  <a:srgbClr val="333333"/>
                </a:solidFill>
                <a:latin typeface="Calibri"/>
                <a:cs typeface="Calibri"/>
              </a:rPr>
              <a:t>trails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90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fields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around</a:t>
            </a:r>
            <a:r>
              <a:rPr sz="90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my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home.</a:t>
            </a:r>
            <a:endParaRPr sz="900">
              <a:latin typeface="Calibri"/>
              <a:cs typeface="Calibri"/>
            </a:endParaRPr>
          </a:p>
          <a:p>
            <a:pPr marR="5080" algn="r">
              <a:lnSpc>
                <a:spcPts val="990"/>
              </a:lnSpc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4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703543" y="4448162"/>
            <a:ext cx="22479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latin typeface="Calibri"/>
                <a:cs typeface="Calibri"/>
              </a:rPr>
              <a:t>24</a:t>
            </a:r>
            <a:r>
              <a:rPr sz="900" spc="55" dirty="0">
                <a:latin typeface="Calibri"/>
                <a:cs typeface="Calibri"/>
              </a:rPr>
              <a:t>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386560" y="4343917"/>
            <a:ext cx="165735" cy="95250"/>
          </a:xfrm>
          <a:custGeom>
            <a:avLst/>
            <a:gdLst/>
            <a:ahLst/>
            <a:cxnLst/>
            <a:rect l="l" t="t" r="r" b="b"/>
            <a:pathLst>
              <a:path w="165734" h="95250">
                <a:moveTo>
                  <a:pt x="0" y="0"/>
                </a:moveTo>
                <a:lnTo>
                  <a:pt x="165350" y="94828"/>
                </a:lnTo>
              </a:path>
            </a:pathLst>
          </a:custGeom>
          <a:ln w="19061">
            <a:solidFill>
              <a:srgbClr val="FB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580549" y="4282966"/>
            <a:ext cx="1798320" cy="27749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280"/>
              </a:spcBef>
            </a:pP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Camper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-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I</a:t>
            </a:r>
            <a:r>
              <a:rPr sz="9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travel to</a:t>
            </a:r>
            <a:r>
              <a:rPr sz="90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camp</a:t>
            </a:r>
            <a:r>
              <a:rPr sz="9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90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ride.  </a:t>
            </a:r>
            <a:r>
              <a:rPr sz="900" spc="-15" dirty="0">
                <a:solidFill>
                  <a:srgbClr val="9194AA"/>
                </a:solidFill>
                <a:latin typeface="Calibri"/>
                <a:cs typeface="Calibri"/>
              </a:rPr>
              <a:t>16%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87964" y="3583227"/>
            <a:ext cx="2374265" cy="690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ts val="990"/>
              </a:lnSpc>
              <a:spcBef>
                <a:spcPts val="100"/>
              </a:spcBef>
              <a:tabLst>
                <a:tab pos="958215" algn="l"/>
                <a:tab pos="1456690" algn="l"/>
              </a:tabLst>
            </a:pPr>
            <a:r>
              <a:rPr sz="1350" strike="sngStrike" baseline="-43209" dirty="0">
                <a:latin typeface="Times New Roman"/>
                <a:cs typeface="Times New Roman"/>
              </a:rPr>
              <a:t> 	</a:t>
            </a:r>
            <a:r>
              <a:rPr sz="1350" strike="sngStrike" spc="60" baseline="-43209" dirty="0">
                <a:latin typeface="Calibri"/>
                <a:cs typeface="Calibri"/>
              </a:rPr>
              <a:t>2	</a:t>
            </a:r>
            <a:r>
              <a:rPr sz="900" strike="noStrike" spc="60" dirty="0">
                <a:solidFill>
                  <a:srgbClr val="333333"/>
                </a:solidFill>
                <a:latin typeface="Calibri"/>
                <a:cs typeface="Calibri"/>
              </a:rPr>
              <a:t>All </a:t>
            </a:r>
            <a:r>
              <a:rPr sz="900" strike="noStrike" spc="40" dirty="0">
                <a:solidFill>
                  <a:srgbClr val="333333"/>
                </a:solidFill>
                <a:latin typeface="Calibri"/>
                <a:cs typeface="Calibri"/>
              </a:rPr>
              <a:t>of </a:t>
            </a:r>
            <a:r>
              <a:rPr sz="900" strike="noStrike" spc="30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900" strike="noStrike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trike="noStrike" spc="35" dirty="0">
                <a:solidFill>
                  <a:srgbClr val="333333"/>
                </a:solidFill>
                <a:latin typeface="Calibri"/>
                <a:cs typeface="Calibri"/>
              </a:rPr>
              <a:t>above</a:t>
            </a:r>
            <a:endParaRPr sz="900">
              <a:latin typeface="Calibri"/>
              <a:cs typeface="Calibri"/>
            </a:endParaRPr>
          </a:p>
          <a:p>
            <a:pPr marL="1494790">
              <a:lnSpc>
                <a:spcPts val="990"/>
              </a:lnSpc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0%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 marR="542925" algn="ctr">
              <a:lnSpc>
                <a:spcPct val="100000"/>
              </a:lnSpc>
              <a:spcBef>
                <a:spcPts val="835"/>
              </a:spcBef>
            </a:pPr>
            <a:r>
              <a:rPr sz="900" spc="-85" dirty="0">
                <a:latin typeface="Calibri"/>
                <a:cs typeface="Calibri"/>
              </a:rPr>
              <a:t>116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0" y="7109847"/>
            <a:ext cx="10692765" cy="457834"/>
            <a:chOff x="0" y="7109847"/>
            <a:chExt cx="10692765" cy="457834"/>
          </a:xfrm>
        </p:grpSpPr>
        <p:sp>
          <p:nvSpPr>
            <p:cNvPr id="28" name="object 28"/>
            <p:cNvSpPr/>
            <p:nvPr/>
          </p:nvSpPr>
          <p:spPr>
            <a:xfrm>
              <a:off x="0" y="7109847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325223" y="7194723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406348" y="7208509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406348" y="7194708"/>
              <a:ext cx="111196" cy="23544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417754" y="7194983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406348" y="7196294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406348" y="7247866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367537" y="7281170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0" y="7109847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3899635" y="1445490"/>
            <a:ext cx="2905760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70" dirty="0">
                <a:latin typeface="Calibri"/>
                <a:cs typeface="Calibri"/>
              </a:rPr>
              <a:t>Are </a:t>
            </a:r>
            <a:r>
              <a:rPr sz="1200" spc="65" dirty="0">
                <a:latin typeface="Calibri"/>
                <a:cs typeface="Calibri"/>
              </a:rPr>
              <a:t>you </a:t>
            </a:r>
            <a:r>
              <a:rPr sz="1200" spc="50" dirty="0">
                <a:latin typeface="Calibri"/>
                <a:cs typeface="Calibri"/>
              </a:rPr>
              <a:t>a </a:t>
            </a:r>
            <a:r>
              <a:rPr sz="1200" spc="75" dirty="0">
                <a:latin typeface="Calibri"/>
                <a:cs typeface="Calibri"/>
              </a:rPr>
              <a:t>member </a:t>
            </a:r>
            <a:r>
              <a:rPr sz="1200" spc="45" dirty="0">
                <a:latin typeface="Calibri"/>
                <a:cs typeface="Calibri"/>
              </a:rPr>
              <a:t>of </a:t>
            </a:r>
            <a:r>
              <a:rPr sz="1200" spc="50" dirty="0">
                <a:latin typeface="Calibri"/>
                <a:cs typeface="Calibri"/>
              </a:rPr>
              <a:t>a </a:t>
            </a:r>
            <a:r>
              <a:rPr sz="1200" spc="55" dirty="0">
                <a:latin typeface="Calibri"/>
                <a:cs typeface="Calibri"/>
              </a:rPr>
              <a:t>snowmobile</a:t>
            </a:r>
            <a:r>
              <a:rPr sz="1200" spc="-130" dirty="0">
                <a:latin typeface="Calibri"/>
                <a:cs typeface="Calibri"/>
              </a:rPr>
              <a:t> </a:t>
            </a:r>
            <a:r>
              <a:rPr sz="1200" spc="75" dirty="0">
                <a:latin typeface="Calibri"/>
                <a:cs typeface="Calibri"/>
              </a:rPr>
              <a:t>club?</a:t>
            </a:r>
            <a:endParaRPr sz="120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  <a:spcBef>
                <a:spcPts val="735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489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80" dirty="0">
                <a:solidFill>
                  <a:srgbClr val="9194AA"/>
                </a:solidFill>
                <a:latin typeface="Calibri"/>
                <a:cs typeface="Calibri"/>
              </a:rPr>
              <a:t>40</a:t>
            </a:r>
            <a:r>
              <a:rPr sz="900" spc="-100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650242" y="5880416"/>
            <a:ext cx="114367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809094" y="5848655"/>
            <a:ext cx="281178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20" dirty="0">
                <a:solidFill>
                  <a:srgbClr val="333333"/>
                </a:solidFill>
                <a:latin typeface="Calibri"/>
                <a:cs typeface="Calibri"/>
              </a:rPr>
              <a:t>YES</a:t>
            </a:r>
            <a:r>
              <a:rPr sz="9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-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15" dirty="0">
                <a:solidFill>
                  <a:srgbClr val="333333"/>
                </a:solidFill>
                <a:latin typeface="Calibri"/>
                <a:cs typeface="Calibri"/>
              </a:rPr>
              <a:t>If</a:t>
            </a:r>
            <a:r>
              <a:rPr sz="9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90" dirty="0">
                <a:solidFill>
                  <a:srgbClr val="333333"/>
                </a:solidFill>
                <a:latin typeface="Calibri"/>
                <a:cs typeface="Calibri"/>
              </a:rPr>
              <a:t>YES,</a:t>
            </a:r>
            <a:r>
              <a:rPr sz="9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please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enter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name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9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club</a:t>
            </a:r>
            <a:r>
              <a:rPr sz="9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you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belong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15" dirty="0">
                <a:solidFill>
                  <a:srgbClr val="333333"/>
                </a:solidFill>
                <a:latin typeface="Calibri"/>
                <a:cs typeface="Calibri"/>
              </a:rPr>
              <a:t>to: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700052" y="5880416"/>
            <a:ext cx="114368" cy="114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858904" y="5848655"/>
            <a:ext cx="2038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N</a:t>
            </a:r>
            <a:r>
              <a:rPr sz="900" spc="130" dirty="0">
                <a:solidFill>
                  <a:srgbClr val="333333"/>
                </a:solidFill>
                <a:latin typeface="Calibri"/>
                <a:cs typeface="Calibri"/>
              </a:rPr>
              <a:t>O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091513" y="2561856"/>
            <a:ext cx="2519904" cy="25198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746217" y="2393007"/>
            <a:ext cx="3108960" cy="720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01625" algn="r">
              <a:lnSpc>
                <a:spcPts val="990"/>
              </a:lnSpc>
              <a:spcBef>
                <a:spcPts val="100"/>
              </a:spcBef>
            </a:pPr>
            <a:r>
              <a:rPr sz="900" spc="120" dirty="0">
                <a:solidFill>
                  <a:srgbClr val="333333"/>
                </a:solidFill>
                <a:latin typeface="Calibri"/>
                <a:cs typeface="Calibri"/>
              </a:rPr>
              <a:t>YES</a:t>
            </a:r>
            <a:r>
              <a:rPr sz="9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-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15" dirty="0">
                <a:solidFill>
                  <a:srgbClr val="333333"/>
                </a:solidFill>
                <a:latin typeface="Calibri"/>
                <a:cs typeface="Calibri"/>
              </a:rPr>
              <a:t>If</a:t>
            </a:r>
            <a:r>
              <a:rPr sz="9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90" dirty="0">
                <a:solidFill>
                  <a:srgbClr val="333333"/>
                </a:solidFill>
                <a:latin typeface="Calibri"/>
                <a:cs typeface="Calibri"/>
              </a:rPr>
              <a:t>YES,</a:t>
            </a:r>
            <a:r>
              <a:rPr sz="9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please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enter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name</a:t>
            </a: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9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club</a:t>
            </a:r>
            <a:r>
              <a:rPr sz="9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you</a:t>
            </a: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belong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15" dirty="0">
                <a:solidFill>
                  <a:srgbClr val="333333"/>
                </a:solidFill>
                <a:latin typeface="Calibri"/>
                <a:cs typeface="Calibri"/>
              </a:rPr>
              <a:t>to:</a:t>
            </a:r>
            <a:endParaRPr sz="900">
              <a:latin typeface="Calibri"/>
              <a:cs typeface="Calibri"/>
            </a:endParaRPr>
          </a:p>
          <a:p>
            <a:pPr marR="300990" algn="r">
              <a:lnSpc>
                <a:spcPts val="990"/>
              </a:lnSpc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6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8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85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900" spc="60" dirty="0">
                <a:latin typeface="Calibri"/>
                <a:cs typeface="Calibri"/>
              </a:rPr>
              <a:t>33</a:t>
            </a:r>
            <a:r>
              <a:rPr sz="900" spc="70" dirty="0"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48778" y="4524624"/>
            <a:ext cx="548005" cy="644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5" dirty="0">
                <a:latin typeface="Calibri"/>
                <a:cs typeface="Calibri"/>
              </a:rPr>
              <a:t>155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Calibri"/>
              <a:cs typeface="Calibri"/>
            </a:endParaRPr>
          </a:p>
          <a:p>
            <a:pPr marL="311785" marR="5080">
              <a:lnSpc>
                <a:spcPts val="900"/>
              </a:lnSpc>
            </a:pPr>
            <a:r>
              <a:rPr sz="900" spc="110" dirty="0">
                <a:solidFill>
                  <a:srgbClr val="333333"/>
                </a:solidFill>
                <a:latin typeface="Calibri"/>
                <a:cs typeface="Calibri"/>
              </a:rPr>
              <a:t>NO  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12" name="object 12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50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18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229" dirty="0">
                <a:solidFill>
                  <a:srgbClr val="FFFFFF"/>
                </a:solidFill>
                <a:latin typeface="Calibri"/>
                <a:cs typeface="Calibri"/>
              </a:rPr>
              <a:t>PSSA</a:t>
            </a:r>
            <a:r>
              <a:rPr sz="1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185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18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90" dirty="0">
                <a:solidFill>
                  <a:srgbClr val="FFFFFF"/>
                </a:solidFill>
                <a:latin typeface="Calibri"/>
                <a:cs typeface="Calibri"/>
              </a:rPr>
              <a:t>Better</a:t>
            </a:r>
            <a:r>
              <a:rPr sz="1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135" dirty="0">
                <a:solidFill>
                  <a:srgbClr val="FFFFFF"/>
                </a:solidFill>
                <a:latin typeface="Calibri"/>
                <a:cs typeface="Calibri"/>
              </a:rPr>
              <a:t>Serve</a:t>
            </a:r>
            <a:r>
              <a:rPr sz="180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6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17901" y="1445490"/>
            <a:ext cx="3581400" cy="4257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100" dirty="0" smtClean="0">
                <a:latin typeface="Calibri"/>
                <a:cs typeface="Calibri"/>
              </a:rPr>
              <a:t>Club</a:t>
            </a:r>
            <a:r>
              <a:rPr lang="en-US" sz="1200" spc="55" dirty="0" smtClean="0">
                <a:latin typeface="Calibri"/>
                <a:cs typeface="Calibri"/>
              </a:rPr>
              <a:t>s Joined by Survey Responders</a:t>
            </a:r>
            <a:r>
              <a:rPr sz="1200" spc="60" dirty="0" smtClean="0">
                <a:latin typeface="Calibri"/>
                <a:cs typeface="Calibri"/>
              </a:rPr>
              <a:t>:</a:t>
            </a:r>
            <a:endParaRPr sz="12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35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323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206</a:t>
            </a:r>
            <a:r>
              <a:rPr sz="900" spc="-85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6054" y="2077694"/>
            <a:ext cx="9731375" cy="314960"/>
          </a:xfrm>
          <a:custGeom>
            <a:avLst/>
            <a:gdLst/>
            <a:ahLst/>
            <a:cxnLst/>
            <a:rect l="l" t="t" r="r" b="b"/>
            <a:pathLst>
              <a:path w="9731375" h="314960">
                <a:moveTo>
                  <a:pt x="9730803" y="13792"/>
                </a:moveTo>
                <a:lnTo>
                  <a:pt x="9728949" y="9296"/>
                </a:lnTo>
                <a:lnTo>
                  <a:pt x="9721494" y="1854"/>
                </a:lnTo>
                <a:lnTo>
                  <a:pt x="9717011" y="0"/>
                </a:lnTo>
                <a:lnTo>
                  <a:pt x="7195655" y="0"/>
                </a:lnTo>
                <a:lnTo>
                  <a:pt x="13804" y="0"/>
                </a:lnTo>
                <a:lnTo>
                  <a:pt x="9309" y="1854"/>
                </a:lnTo>
                <a:lnTo>
                  <a:pt x="1866" y="9296"/>
                </a:lnTo>
                <a:lnTo>
                  <a:pt x="0" y="13792"/>
                </a:lnTo>
                <a:lnTo>
                  <a:pt x="0" y="314502"/>
                </a:lnTo>
                <a:lnTo>
                  <a:pt x="7195655" y="314502"/>
                </a:lnTo>
                <a:lnTo>
                  <a:pt x="9730803" y="314502"/>
                </a:lnTo>
                <a:lnTo>
                  <a:pt x="9730803" y="13792"/>
                </a:lnTo>
                <a:close/>
              </a:path>
            </a:pathLst>
          </a:custGeom>
          <a:solidFill>
            <a:srgbClr val="F1F2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06327" y="2497032"/>
            <a:ext cx="286385" cy="229235"/>
          </a:xfrm>
          <a:custGeom>
            <a:avLst/>
            <a:gdLst/>
            <a:ahLst/>
            <a:cxnLst/>
            <a:rect l="l" t="t" r="r" b="b"/>
            <a:pathLst>
              <a:path w="286384" h="229235">
                <a:moveTo>
                  <a:pt x="252852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52852" y="0"/>
                </a:lnTo>
                <a:lnTo>
                  <a:pt x="284951" y="28204"/>
                </a:lnTo>
                <a:lnTo>
                  <a:pt x="285919" y="33067"/>
                </a:lnTo>
                <a:lnTo>
                  <a:pt x="285919" y="195668"/>
                </a:lnTo>
                <a:lnTo>
                  <a:pt x="257714" y="227768"/>
                </a:lnTo>
                <a:lnTo>
                  <a:pt x="252852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86063" y="2811544"/>
            <a:ext cx="9731375" cy="400685"/>
            <a:chOff x="486063" y="2811544"/>
            <a:chExt cx="9731375" cy="400685"/>
          </a:xfrm>
        </p:grpSpPr>
        <p:sp>
          <p:nvSpPr>
            <p:cNvPr id="7" name="object 7"/>
            <p:cNvSpPr/>
            <p:nvPr/>
          </p:nvSpPr>
          <p:spPr>
            <a:xfrm>
              <a:off x="486063" y="2811544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81710" y="2811544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806327" y="2897320"/>
              <a:ext cx="286385" cy="229235"/>
            </a:xfrm>
            <a:custGeom>
              <a:avLst/>
              <a:gdLst/>
              <a:ahLst/>
              <a:cxnLst/>
              <a:rect l="l" t="t" r="r" b="b"/>
              <a:pathLst>
                <a:path w="286384" h="229235">
                  <a:moveTo>
                    <a:pt x="252852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7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52852" y="0"/>
                  </a:lnTo>
                  <a:lnTo>
                    <a:pt x="284951" y="28204"/>
                  </a:lnTo>
                  <a:lnTo>
                    <a:pt x="285919" y="33067"/>
                  </a:lnTo>
                  <a:lnTo>
                    <a:pt x="285919" y="195668"/>
                  </a:lnTo>
                  <a:lnTo>
                    <a:pt x="257714" y="227768"/>
                  </a:lnTo>
                  <a:lnTo>
                    <a:pt x="252852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8806327" y="3297608"/>
            <a:ext cx="286385" cy="229235"/>
          </a:xfrm>
          <a:custGeom>
            <a:avLst/>
            <a:gdLst/>
            <a:ahLst/>
            <a:cxnLst/>
            <a:rect l="l" t="t" r="r" b="b"/>
            <a:pathLst>
              <a:path w="286384" h="229235">
                <a:moveTo>
                  <a:pt x="252852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52852" y="0"/>
                </a:lnTo>
                <a:lnTo>
                  <a:pt x="284951" y="28204"/>
                </a:lnTo>
                <a:lnTo>
                  <a:pt x="285919" y="33067"/>
                </a:lnTo>
                <a:lnTo>
                  <a:pt x="285919" y="195668"/>
                </a:lnTo>
                <a:lnTo>
                  <a:pt x="257714" y="227768"/>
                </a:lnTo>
                <a:lnTo>
                  <a:pt x="252852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486063" y="3612119"/>
            <a:ext cx="9731375" cy="400685"/>
            <a:chOff x="486063" y="3612119"/>
            <a:chExt cx="9731375" cy="400685"/>
          </a:xfrm>
        </p:grpSpPr>
        <p:sp>
          <p:nvSpPr>
            <p:cNvPr id="12" name="object 12"/>
            <p:cNvSpPr/>
            <p:nvPr/>
          </p:nvSpPr>
          <p:spPr>
            <a:xfrm>
              <a:off x="486063" y="3612119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681710" y="3612119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806327" y="3697895"/>
              <a:ext cx="286385" cy="229235"/>
            </a:xfrm>
            <a:custGeom>
              <a:avLst/>
              <a:gdLst/>
              <a:ahLst/>
              <a:cxnLst/>
              <a:rect l="l" t="t" r="r" b="b"/>
              <a:pathLst>
                <a:path w="286384" h="229235">
                  <a:moveTo>
                    <a:pt x="252852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7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52852" y="0"/>
                  </a:lnTo>
                  <a:lnTo>
                    <a:pt x="284951" y="28204"/>
                  </a:lnTo>
                  <a:lnTo>
                    <a:pt x="285919" y="33067"/>
                  </a:lnTo>
                  <a:lnTo>
                    <a:pt x="285919" y="195668"/>
                  </a:lnTo>
                  <a:lnTo>
                    <a:pt x="257714" y="227768"/>
                  </a:lnTo>
                  <a:lnTo>
                    <a:pt x="252852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8806327" y="4098183"/>
            <a:ext cx="286385" cy="229235"/>
          </a:xfrm>
          <a:custGeom>
            <a:avLst/>
            <a:gdLst/>
            <a:ahLst/>
            <a:cxnLst/>
            <a:rect l="l" t="t" r="r" b="b"/>
            <a:pathLst>
              <a:path w="286384" h="229235">
                <a:moveTo>
                  <a:pt x="252852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52852" y="0"/>
                </a:lnTo>
                <a:lnTo>
                  <a:pt x="284951" y="28204"/>
                </a:lnTo>
                <a:lnTo>
                  <a:pt x="285919" y="33067"/>
                </a:lnTo>
                <a:lnTo>
                  <a:pt x="285919" y="195668"/>
                </a:lnTo>
                <a:lnTo>
                  <a:pt x="257714" y="227768"/>
                </a:lnTo>
                <a:lnTo>
                  <a:pt x="252852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486063" y="4412694"/>
            <a:ext cx="9731375" cy="400685"/>
            <a:chOff x="486063" y="4412694"/>
            <a:chExt cx="9731375" cy="400685"/>
          </a:xfrm>
        </p:grpSpPr>
        <p:sp>
          <p:nvSpPr>
            <p:cNvPr id="17" name="object 17"/>
            <p:cNvSpPr/>
            <p:nvPr/>
          </p:nvSpPr>
          <p:spPr>
            <a:xfrm>
              <a:off x="486063" y="4412694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81710" y="4412694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806327" y="4498470"/>
              <a:ext cx="286385" cy="229235"/>
            </a:xfrm>
            <a:custGeom>
              <a:avLst/>
              <a:gdLst/>
              <a:ahLst/>
              <a:cxnLst/>
              <a:rect l="l" t="t" r="r" b="b"/>
              <a:pathLst>
                <a:path w="286384" h="229235">
                  <a:moveTo>
                    <a:pt x="252852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7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52852" y="0"/>
                  </a:lnTo>
                  <a:lnTo>
                    <a:pt x="284951" y="28203"/>
                  </a:lnTo>
                  <a:lnTo>
                    <a:pt x="285919" y="33067"/>
                  </a:lnTo>
                  <a:lnTo>
                    <a:pt x="285919" y="195668"/>
                  </a:lnTo>
                  <a:lnTo>
                    <a:pt x="257714" y="227768"/>
                  </a:lnTo>
                  <a:lnTo>
                    <a:pt x="252852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8806327" y="4898758"/>
            <a:ext cx="286385" cy="229235"/>
          </a:xfrm>
          <a:custGeom>
            <a:avLst/>
            <a:gdLst/>
            <a:ahLst/>
            <a:cxnLst/>
            <a:rect l="l" t="t" r="r" b="b"/>
            <a:pathLst>
              <a:path w="286384" h="229235">
                <a:moveTo>
                  <a:pt x="252852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52852" y="0"/>
                </a:lnTo>
                <a:lnTo>
                  <a:pt x="284951" y="28204"/>
                </a:lnTo>
                <a:lnTo>
                  <a:pt x="285919" y="33067"/>
                </a:lnTo>
                <a:lnTo>
                  <a:pt x="285919" y="195668"/>
                </a:lnTo>
                <a:lnTo>
                  <a:pt x="257714" y="227768"/>
                </a:lnTo>
                <a:lnTo>
                  <a:pt x="252852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486063" y="5213270"/>
            <a:ext cx="9731375" cy="400685"/>
            <a:chOff x="486063" y="5213270"/>
            <a:chExt cx="9731375" cy="400685"/>
          </a:xfrm>
        </p:grpSpPr>
        <p:sp>
          <p:nvSpPr>
            <p:cNvPr id="22" name="object 22"/>
            <p:cNvSpPr/>
            <p:nvPr/>
          </p:nvSpPr>
          <p:spPr>
            <a:xfrm>
              <a:off x="486063" y="5213270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681710" y="5213270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806327" y="5299046"/>
              <a:ext cx="286385" cy="229235"/>
            </a:xfrm>
            <a:custGeom>
              <a:avLst/>
              <a:gdLst/>
              <a:ahLst/>
              <a:cxnLst/>
              <a:rect l="l" t="t" r="r" b="b"/>
              <a:pathLst>
                <a:path w="286384" h="229235">
                  <a:moveTo>
                    <a:pt x="252852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7" y="200530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52852" y="0"/>
                  </a:lnTo>
                  <a:lnTo>
                    <a:pt x="284951" y="28203"/>
                  </a:lnTo>
                  <a:lnTo>
                    <a:pt x="285919" y="33067"/>
                  </a:lnTo>
                  <a:lnTo>
                    <a:pt x="285919" y="195668"/>
                  </a:lnTo>
                  <a:lnTo>
                    <a:pt x="257714" y="227768"/>
                  </a:lnTo>
                  <a:lnTo>
                    <a:pt x="252852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8806327" y="5699333"/>
            <a:ext cx="286385" cy="229235"/>
          </a:xfrm>
          <a:custGeom>
            <a:avLst/>
            <a:gdLst/>
            <a:ahLst/>
            <a:cxnLst/>
            <a:rect l="l" t="t" r="r" b="b"/>
            <a:pathLst>
              <a:path w="286384" h="229235">
                <a:moveTo>
                  <a:pt x="252852" y="228735"/>
                </a:moveTo>
                <a:lnTo>
                  <a:pt x="33067" y="228735"/>
                </a:lnTo>
                <a:lnTo>
                  <a:pt x="28203" y="227767"/>
                </a:lnTo>
                <a:lnTo>
                  <a:pt x="967" y="200530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52852" y="0"/>
                </a:lnTo>
                <a:lnTo>
                  <a:pt x="284951" y="28203"/>
                </a:lnTo>
                <a:lnTo>
                  <a:pt x="285919" y="33067"/>
                </a:lnTo>
                <a:lnTo>
                  <a:pt x="285919" y="195668"/>
                </a:lnTo>
                <a:lnTo>
                  <a:pt x="257714" y="227767"/>
                </a:lnTo>
                <a:lnTo>
                  <a:pt x="252852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6" name="object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238023"/>
              </p:ext>
            </p:extLst>
          </p:nvPr>
        </p:nvGraphicFramePr>
        <p:xfrm>
          <a:off x="469178" y="2063181"/>
          <a:ext cx="9740899" cy="3926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5345"/>
                <a:gridCol w="2535554"/>
              </a:tblGrid>
              <a:tr h="324042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lang="en-US" sz="1050" spc="45" dirty="0" smtClean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Clubs identified</a:t>
                      </a:r>
                      <a:r>
                        <a:rPr lang="en-US" sz="1050" spc="45" baseline="0" dirty="0" smtClean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 by i</a:t>
                      </a:r>
                      <a:r>
                        <a:rPr lang="en-US" sz="1050" spc="45" dirty="0" smtClean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ndividual/family responses</a:t>
                      </a:r>
                      <a:r>
                        <a:rPr lang="en-US" sz="1050" spc="45" baseline="0" dirty="0" smtClean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 for membership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spc="75" dirty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Responses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</a:tr>
              <a:tr h="4098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000" b="1" spc="8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NEP</a:t>
                      </a:r>
                      <a:r>
                        <a:rPr lang="en-US" sz="1000" b="1" spc="8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spc="85" baseline="0" dirty="0" err="1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Snotrails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53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000" b="1" spc="14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Glendale</a:t>
                      </a:r>
                      <a:r>
                        <a:rPr lang="en-US" sz="1000" b="1" spc="140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Lake Snowmobile Club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27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000" b="1" spc="3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God’s Country Black Forest and Presque Isle Snowmobile Club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19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000" b="1" spc="6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Laurel</a:t>
                      </a:r>
                      <a:r>
                        <a:rPr lang="en-US" sz="1000" b="1" spc="60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Highlands Snowmobile Club and McKean </a:t>
                      </a:r>
                      <a:r>
                        <a:rPr lang="en-US" sz="1000" b="1" spc="60" baseline="0" dirty="0" err="1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Snowriders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lang="en-US" sz="1000" b="1" dirty="0" smtClean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lang="en-US" sz="1000" b="1" baseline="0" dirty="0" smtClean="0">
                          <a:latin typeface="Calibri"/>
                          <a:cs typeface="Calibri"/>
                        </a:rPr>
                        <a:t>    </a:t>
                      </a:r>
                      <a:r>
                        <a:rPr lang="en-US" sz="1000" b="1" baseline="0" dirty="0" err="1" smtClean="0">
                          <a:latin typeface="Calibri"/>
                          <a:cs typeface="Calibri"/>
                        </a:rPr>
                        <a:t>Chatauqua</a:t>
                      </a:r>
                      <a:r>
                        <a:rPr lang="en-US" sz="1000" b="1" baseline="0" dirty="0" smtClean="0">
                          <a:latin typeface="Calibri"/>
                          <a:cs typeface="Calibri"/>
                        </a:rPr>
                        <a:t> Lake Snowmobile Club</a:t>
                      </a:r>
                      <a:endParaRPr sz="10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000" b="1" spc="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Wales</a:t>
                      </a:r>
                      <a:r>
                        <a:rPr lang="en-US" sz="1000" b="1" spc="50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spc="50" baseline="0" dirty="0" err="1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Sno</a:t>
                      </a:r>
                      <a:r>
                        <a:rPr lang="en-US" sz="1000" b="1" spc="50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Drifters and Potter County Snowmobile Club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000" b="1" spc="4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PA</a:t>
                      </a:r>
                      <a:r>
                        <a:rPr lang="en-US" sz="1000" b="1" spc="4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Grand Canyon Snowmobile Club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000" b="1" spc="3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Willow</a:t>
                      </a:r>
                      <a:r>
                        <a:rPr lang="en-US" sz="1000" b="1" spc="3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Creek Snowmobile Club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3907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000" b="1" spc="4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Saint</a:t>
                      </a:r>
                      <a:r>
                        <a:rPr lang="en-US" sz="1000" b="1" spc="4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Mary’s Snowmobile Association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27" name="object 27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28" name="object 28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55"/>
                  </a:lnTo>
                  <a:lnTo>
                    <a:pt x="0" y="4574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55"/>
                  </a:lnTo>
                  <a:lnTo>
                    <a:pt x="0" y="4574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/>
          <p:nvPr/>
        </p:nvSpPr>
        <p:spPr>
          <a:xfrm>
            <a:off x="3230893" y="5880416"/>
            <a:ext cx="114367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89745" y="5848655"/>
            <a:ext cx="236854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55" dirty="0">
                <a:solidFill>
                  <a:srgbClr val="333333"/>
                </a:solidFill>
                <a:latin typeface="Calibri"/>
                <a:cs typeface="Calibri"/>
              </a:rPr>
              <a:t>Y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E</a:t>
            </a:r>
            <a:r>
              <a:rPr sz="900" spc="120" dirty="0">
                <a:solidFill>
                  <a:srgbClr val="333333"/>
                </a:solidFill>
                <a:latin typeface="Calibri"/>
                <a:cs typeface="Calibri"/>
              </a:rPr>
              <a:t>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707426" y="5880416"/>
            <a:ext cx="114368" cy="114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866277" y="5848655"/>
            <a:ext cx="2038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N</a:t>
            </a:r>
            <a:r>
              <a:rPr sz="900" spc="130" dirty="0">
                <a:solidFill>
                  <a:srgbClr val="333333"/>
                </a:solidFill>
                <a:latin typeface="Calibri"/>
                <a:cs typeface="Calibri"/>
              </a:rPr>
              <a:t>O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155367" y="5880416"/>
            <a:ext cx="114367" cy="1143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314218" y="5848655"/>
            <a:ext cx="317119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I </a:t>
            </a: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would 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like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to join.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Please 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send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me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information to join</a:t>
            </a:r>
            <a:r>
              <a:rPr sz="90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PSSA.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091524" y="2377779"/>
            <a:ext cx="2581663" cy="28165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357106" y="1445490"/>
            <a:ext cx="1990725" cy="992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70" dirty="0">
                <a:latin typeface="Calibri"/>
                <a:cs typeface="Calibri"/>
              </a:rPr>
              <a:t>Are </a:t>
            </a:r>
            <a:r>
              <a:rPr sz="1200" spc="65" dirty="0">
                <a:latin typeface="Calibri"/>
                <a:cs typeface="Calibri"/>
              </a:rPr>
              <a:t>you </a:t>
            </a:r>
            <a:r>
              <a:rPr sz="1200" spc="50" dirty="0">
                <a:latin typeface="Calibri"/>
                <a:cs typeface="Calibri"/>
              </a:rPr>
              <a:t>a </a:t>
            </a:r>
            <a:r>
              <a:rPr sz="1200" spc="75" dirty="0">
                <a:latin typeface="Calibri"/>
                <a:cs typeface="Calibri"/>
              </a:rPr>
              <a:t>member </a:t>
            </a:r>
            <a:r>
              <a:rPr sz="1200" spc="45" dirty="0">
                <a:latin typeface="Calibri"/>
                <a:cs typeface="Calibri"/>
              </a:rPr>
              <a:t>of</a:t>
            </a:r>
            <a:r>
              <a:rPr sz="1200" spc="-140" dirty="0">
                <a:latin typeface="Calibri"/>
                <a:cs typeface="Calibri"/>
              </a:rPr>
              <a:t> </a:t>
            </a:r>
            <a:r>
              <a:rPr sz="1200" spc="125" dirty="0">
                <a:latin typeface="Calibri"/>
                <a:cs typeface="Calibri"/>
              </a:rPr>
              <a:t>PSSA?</a:t>
            </a:r>
            <a:endParaRPr sz="120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  <a:spcBef>
                <a:spcPts val="735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494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Responses- 35</a:t>
            </a:r>
            <a:r>
              <a:rPr sz="900" spc="-50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Calibri"/>
              <a:cs typeface="Calibri"/>
            </a:endParaRPr>
          </a:p>
          <a:p>
            <a:pPr marL="633095" marR="1125855" indent="9525">
              <a:lnSpc>
                <a:spcPts val="900"/>
              </a:lnSpc>
            </a:pPr>
            <a:r>
              <a:rPr sz="900" spc="155" dirty="0">
                <a:solidFill>
                  <a:srgbClr val="333333"/>
                </a:solidFill>
                <a:latin typeface="Calibri"/>
                <a:cs typeface="Calibri"/>
              </a:rPr>
              <a:t>Y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ES  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5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49295" y="2804061"/>
            <a:ext cx="22225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latin typeface="Calibri"/>
                <a:cs typeface="Calibri"/>
              </a:rPr>
              <a:t>2</a:t>
            </a:r>
            <a:r>
              <a:rPr sz="900" spc="60" dirty="0">
                <a:latin typeface="Calibri"/>
                <a:cs typeface="Calibri"/>
              </a:rPr>
              <a:t>6</a:t>
            </a:r>
            <a:r>
              <a:rPr sz="900" spc="40" dirty="0"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36183" y="4624617"/>
            <a:ext cx="421005" cy="702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76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latin typeface="Calibri"/>
                <a:cs typeface="Calibri"/>
              </a:rPr>
              <a:t>1</a:t>
            </a:r>
            <a:r>
              <a:rPr sz="900" spc="60" dirty="0">
                <a:latin typeface="Calibri"/>
                <a:cs typeface="Calibri"/>
              </a:rPr>
              <a:t>6</a:t>
            </a:r>
            <a:r>
              <a:rPr sz="900" spc="45" dirty="0">
                <a:latin typeface="Calibri"/>
                <a:cs typeface="Calibri"/>
              </a:rPr>
              <a:t>5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00">
              <a:latin typeface="Calibri"/>
              <a:cs typeface="Calibri"/>
            </a:endParaRPr>
          </a:p>
          <a:p>
            <a:pPr marL="12700" marR="177165" indent="38100">
              <a:lnSpc>
                <a:spcPts val="900"/>
              </a:lnSpc>
            </a:pP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N</a:t>
            </a:r>
            <a:r>
              <a:rPr sz="900" spc="70" dirty="0">
                <a:solidFill>
                  <a:srgbClr val="333333"/>
                </a:solidFill>
                <a:latin typeface="Calibri"/>
                <a:cs typeface="Calibri"/>
              </a:rPr>
              <a:t>O  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33%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92731" y="4125223"/>
            <a:ext cx="3672840" cy="409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60"/>
              </a:lnSpc>
              <a:spcBef>
                <a:spcPts val="100"/>
              </a:spcBef>
            </a:pPr>
            <a:r>
              <a:rPr sz="900" spc="35" dirty="0">
                <a:latin typeface="Calibri"/>
                <a:cs typeface="Calibri"/>
              </a:rPr>
              <a:t>67</a:t>
            </a:r>
            <a:endParaRPr sz="900">
              <a:latin typeface="Calibri"/>
              <a:cs typeface="Calibri"/>
            </a:endParaRPr>
          </a:p>
          <a:p>
            <a:pPr marL="513715" marR="5080">
              <a:lnSpc>
                <a:spcPts val="900"/>
              </a:lnSpc>
              <a:spcBef>
                <a:spcPts val="160"/>
              </a:spcBef>
            </a:pP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I </a:t>
            </a: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would 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like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to join.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Please </a:t>
            </a: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send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me </a:t>
            </a: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information to join </a:t>
            </a: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PSSA.  </a:t>
            </a:r>
            <a:r>
              <a:rPr sz="900" spc="-10" dirty="0">
                <a:solidFill>
                  <a:srgbClr val="9194AA"/>
                </a:solidFill>
                <a:latin typeface="Calibri"/>
                <a:cs typeface="Calibri"/>
              </a:rPr>
              <a:t>14%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15" name="object 15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644915" y="1445490"/>
            <a:ext cx="9413875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50" dirty="0">
                <a:latin typeface="Calibri"/>
                <a:cs typeface="Calibri"/>
              </a:rPr>
              <a:t>What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75" dirty="0">
                <a:latin typeface="Calibri"/>
                <a:cs typeface="Calibri"/>
              </a:rPr>
              <a:t>can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165" dirty="0">
                <a:latin typeface="Calibri"/>
                <a:cs typeface="Calibri"/>
              </a:rPr>
              <a:t>PSSA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do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to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35" dirty="0">
                <a:latin typeface="Calibri"/>
                <a:cs typeface="Calibri"/>
              </a:rPr>
              <a:t>assist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you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30" dirty="0">
                <a:latin typeface="Calibri"/>
                <a:cs typeface="Calibri"/>
              </a:rPr>
              <a:t>in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your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45" dirty="0">
                <a:latin typeface="Calibri"/>
                <a:cs typeface="Calibri"/>
              </a:rPr>
              <a:t>pursuit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45" dirty="0">
                <a:latin typeface="Calibri"/>
                <a:cs typeface="Calibri"/>
              </a:rPr>
              <a:t>of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snowmobile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45" dirty="0">
                <a:latin typeface="Calibri"/>
                <a:cs typeface="Calibri"/>
              </a:rPr>
              <a:t>riding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70" dirty="0">
                <a:latin typeface="Calibri"/>
                <a:cs typeface="Calibri"/>
              </a:rPr>
              <a:t>experiences?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Please </a:t>
            </a:r>
            <a:r>
              <a:rPr sz="1200" spc="40" dirty="0">
                <a:latin typeface="Calibri"/>
                <a:cs typeface="Calibri"/>
              </a:rPr>
              <a:t>share</a:t>
            </a:r>
            <a:r>
              <a:rPr sz="1200" spc="55" dirty="0">
                <a:latin typeface="Calibri"/>
                <a:cs typeface="Calibri"/>
              </a:rPr>
              <a:t> any</a:t>
            </a:r>
            <a:r>
              <a:rPr sz="1200" spc="65" dirty="0">
                <a:latin typeface="Calibri"/>
                <a:cs typeface="Calibri"/>
              </a:rPr>
              <a:t> closing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thoughts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you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40" dirty="0">
                <a:latin typeface="Calibri"/>
                <a:cs typeface="Calibri"/>
              </a:rPr>
              <a:t>have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45" dirty="0">
                <a:latin typeface="Calibri"/>
                <a:cs typeface="Calibri"/>
              </a:rPr>
              <a:t>for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125" dirty="0">
                <a:latin typeface="Calibri"/>
                <a:cs typeface="Calibri"/>
              </a:rPr>
              <a:t>PSSA.</a:t>
            </a:r>
            <a:endParaRPr sz="1200">
              <a:latin typeface="Calibri"/>
              <a:cs typeface="Calibri"/>
            </a:endParaRPr>
          </a:p>
          <a:p>
            <a:pPr marL="3810" algn="ctr">
              <a:lnSpc>
                <a:spcPct val="100000"/>
              </a:lnSpc>
              <a:spcBef>
                <a:spcPts val="735"/>
              </a:spcBef>
            </a:pPr>
            <a:r>
              <a:rPr sz="900" spc="-10" dirty="0">
                <a:solidFill>
                  <a:srgbClr val="9194AA"/>
                </a:solidFill>
                <a:latin typeface="Calibri"/>
                <a:cs typeface="Calibri"/>
              </a:rPr>
              <a:t>189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75" dirty="0">
                <a:solidFill>
                  <a:srgbClr val="9194AA"/>
                </a:solidFill>
                <a:latin typeface="Calibri"/>
                <a:cs typeface="Calibri"/>
              </a:rPr>
              <a:t>340</a:t>
            </a:r>
            <a:r>
              <a:rPr sz="900" spc="-20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6054" y="2077694"/>
            <a:ext cx="9731375" cy="314960"/>
          </a:xfrm>
          <a:custGeom>
            <a:avLst/>
            <a:gdLst/>
            <a:ahLst/>
            <a:cxnLst/>
            <a:rect l="l" t="t" r="r" b="b"/>
            <a:pathLst>
              <a:path w="9731375" h="314960">
                <a:moveTo>
                  <a:pt x="9730803" y="13792"/>
                </a:moveTo>
                <a:lnTo>
                  <a:pt x="9728949" y="9296"/>
                </a:lnTo>
                <a:lnTo>
                  <a:pt x="9721494" y="1854"/>
                </a:lnTo>
                <a:lnTo>
                  <a:pt x="9717011" y="0"/>
                </a:lnTo>
                <a:lnTo>
                  <a:pt x="7195655" y="0"/>
                </a:lnTo>
                <a:lnTo>
                  <a:pt x="13804" y="0"/>
                </a:lnTo>
                <a:lnTo>
                  <a:pt x="9309" y="1854"/>
                </a:lnTo>
                <a:lnTo>
                  <a:pt x="1866" y="9296"/>
                </a:lnTo>
                <a:lnTo>
                  <a:pt x="0" y="13792"/>
                </a:lnTo>
                <a:lnTo>
                  <a:pt x="0" y="314502"/>
                </a:lnTo>
                <a:lnTo>
                  <a:pt x="7195655" y="314502"/>
                </a:lnTo>
                <a:lnTo>
                  <a:pt x="9730803" y="314502"/>
                </a:lnTo>
                <a:lnTo>
                  <a:pt x="9730803" y="13792"/>
                </a:lnTo>
                <a:close/>
              </a:path>
            </a:pathLst>
          </a:custGeom>
          <a:solidFill>
            <a:srgbClr val="F1F2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25389" y="2497032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4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86063" y="2811544"/>
            <a:ext cx="9731375" cy="410209"/>
            <a:chOff x="486063" y="2811544"/>
            <a:chExt cx="9731375" cy="410209"/>
          </a:xfrm>
        </p:grpSpPr>
        <p:sp>
          <p:nvSpPr>
            <p:cNvPr id="7" name="object 7"/>
            <p:cNvSpPr/>
            <p:nvPr/>
          </p:nvSpPr>
          <p:spPr>
            <a:xfrm>
              <a:off x="486063" y="2811544"/>
              <a:ext cx="9731375" cy="410209"/>
            </a:xfrm>
            <a:custGeom>
              <a:avLst/>
              <a:gdLst/>
              <a:ahLst/>
              <a:cxnLst/>
              <a:rect l="l" t="t" r="r" b="b"/>
              <a:pathLst>
                <a:path w="9731375" h="410210">
                  <a:moveTo>
                    <a:pt x="0" y="409818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9818"/>
                  </a:lnTo>
                  <a:lnTo>
                    <a:pt x="0" y="409818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81710" y="2811544"/>
              <a:ext cx="2535555" cy="410209"/>
            </a:xfrm>
            <a:custGeom>
              <a:avLst/>
              <a:gdLst/>
              <a:ahLst/>
              <a:cxnLst/>
              <a:rect l="l" t="t" r="r" b="b"/>
              <a:pathLst>
                <a:path w="2535554" h="410210">
                  <a:moveTo>
                    <a:pt x="0" y="0"/>
                  </a:moveTo>
                  <a:lnTo>
                    <a:pt x="2535154" y="0"/>
                  </a:lnTo>
                  <a:lnTo>
                    <a:pt x="2535154" y="409818"/>
                  </a:lnTo>
                  <a:lnTo>
                    <a:pt x="0" y="4098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825389" y="2897320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4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8825389" y="3593058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4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486063" y="4203020"/>
            <a:ext cx="9731375" cy="695960"/>
            <a:chOff x="486063" y="4203020"/>
            <a:chExt cx="9731375" cy="695960"/>
          </a:xfrm>
        </p:grpSpPr>
        <p:sp>
          <p:nvSpPr>
            <p:cNvPr id="12" name="object 12"/>
            <p:cNvSpPr/>
            <p:nvPr/>
          </p:nvSpPr>
          <p:spPr>
            <a:xfrm>
              <a:off x="486063" y="4203020"/>
              <a:ext cx="9731375" cy="695960"/>
            </a:xfrm>
            <a:custGeom>
              <a:avLst/>
              <a:gdLst/>
              <a:ahLst/>
              <a:cxnLst/>
              <a:rect l="l" t="t" r="r" b="b"/>
              <a:pathLst>
                <a:path w="9731375" h="695960">
                  <a:moveTo>
                    <a:pt x="0" y="695738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695738"/>
                  </a:lnTo>
                  <a:lnTo>
                    <a:pt x="0" y="695738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681710" y="4203020"/>
              <a:ext cx="2535555" cy="695960"/>
            </a:xfrm>
            <a:custGeom>
              <a:avLst/>
              <a:gdLst/>
              <a:ahLst/>
              <a:cxnLst/>
              <a:rect l="l" t="t" r="r" b="b"/>
              <a:pathLst>
                <a:path w="2535554" h="695960">
                  <a:moveTo>
                    <a:pt x="0" y="0"/>
                  </a:moveTo>
                  <a:lnTo>
                    <a:pt x="2535154" y="0"/>
                  </a:lnTo>
                  <a:lnTo>
                    <a:pt x="2535154" y="695738"/>
                  </a:lnTo>
                  <a:lnTo>
                    <a:pt x="0" y="6957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825389" y="4431756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3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8825389" y="4984534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3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486063" y="5308576"/>
            <a:ext cx="9731375" cy="400685"/>
            <a:chOff x="486063" y="5308576"/>
            <a:chExt cx="9731375" cy="400685"/>
          </a:xfrm>
        </p:grpSpPr>
        <p:sp>
          <p:nvSpPr>
            <p:cNvPr id="17" name="object 17"/>
            <p:cNvSpPr/>
            <p:nvPr/>
          </p:nvSpPr>
          <p:spPr>
            <a:xfrm>
              <a:off x="486063" y="5308576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81710" y="5308576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825389" y="5394352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3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8825389" y="5794640"/>
            <a:ext cx="257810" cy="200660"/>
          </a:xfrm>
          <a:custGeom>
            <a:avLst/>
            <a:gdLst/>
            <a:ahLst/>
            <a:cxnLst/>
            <a:rect l="l" t="t" r="r" b="b"/>
            <a:pathLst>
              <a:path w="257809" h="200660">
                <a:moveTo>
                  <a:pt x="256437" y="200143"/>
                </a:moveTo>
                <a:lnTo>
                  <a:pt x="889" y="200143"/>
                </a:lnTo>
                <a:lnTo>
                  <a:pt x="0" y="195668"/>
                </a:lnTo>
                <a:lnTo>
                  <a:pt x="0" y="33066"/>
                </a:lnTo>
                <a:lnTo>
                  <a:pt x="966" y="28203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3"/>
                </a:lnTo>
                <a:lnTo>
                  <a:pt x="257327" y="33066"/>
                </a:lnTo>
                <a:lnTo>
                  <a:pt x="257327" y="195668"/>
                </a:lnTo>
                <a:lnTo>
                  <a:pt x="256437" y="200143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1" name="object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355984"/>
              </p:ext>
            </p:extLst>
          </p:nvPr>
        </p:nvGraphicFramePr>
        <p:xfrm>
          <a:off x="469178" y="2063181"/>
          <a:ext cx="9740899" cy="41598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5345"/>
                <a:gridCol w="2535554"/>
              </a:tblGrid>
              <a:tr h="324042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spc="45" dirty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Data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spc="75" dirty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Responses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</a:tr>
              <a:tr h="4098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400" b="1" spc="7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Link</a:t>
                      </a:r>
                      <a:r>
                        <a:rPr lang="en-US" sz="1400" b="1" spc="7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trails to each other and to New York gas and food along the state border</a:t>
                      </a:r>
                      <a:endParaRPr sz="1400" b="1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22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9818">
                <a:tc>
                  <a:txBody>
                    <a:bodyPr/>
                    <a:lstStyle/>
                    <a:p>
                      <a:pPr marL="71120" marR="554990">
                        <a:lnSpc>
                          <a:spcPct val="104200"/>
                        </a:lnSpc>
                        <a:spcBef>
                          <a:spcPts val="440"/>
                        </a:spcBef>
                      </a:pPr>
                      <a:r>
                        <a:rPr lang="en-US" sz="1600" b="1" spc="5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MAKE</a:t>
                      </a:r>
                      <a:r>
                        <a:rPr lang="en-US" sz="1600" b="1" spc="5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IT SNOW!</a:t>
                      </a:r>
                      <a:endParaRPr sz="1600" b="1" dirty="0">
                        <a:latin typeface="Calibri"/>
                        <a:cs typeface="Calibri"/>
                      </a:endParaRPr>
                    </a:p>
                  </a:txBody>
                  <a:tcPr marL="0" marR="0" marT="55880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838697">
                <a:tc>
                  <a:txBody>
                    <a:bodyPr/>
                    <a:lstStyle/>
                    <a:p>
                      <a:pPr marL="71120" marR="165100">
                        <a:lnSpc>
                          <a:spcPct val="104200"/>
                        </a:lnSpc>
                        <a:spcBef>
                          <a:spcPts val="440"/>
                        </a:spcBef>
                      </a:pPr>
                      <a:r>
                        <a:rPr lang="en-US" sz="1800" b="1" smtClean="0">
                          <a:latin typeface="Calibri"/>
                          <a:cs typeface="Calibri"/>
                        </a:rPr>
                        <a:t>Create</a:t>
                      </a:r>
                      <a:r>
                        <a:rPr lang="en-US" sz="1800" b="1" baseline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800" b="1" baseline="0" dirty="0" smtClean="0">
                          <a:latin typeface="Calibri"/>
                          <a:cs typeface="Calibri"/>
                        </a:rPr>
                        <a:t>a link to get statewide accurate trail access and conditions and timely snow conditions. </a:t>
                      </a:r>
                      <a:endParaRPr sz="1800" b="1" dirty="0">
                        <a:latin typeface="Calibri"/>
                        <a:cs typeface="Calibri"/>
                      </a:endParaRPr>
                    </a:p>
                  </a:txBody>
                  <a:tcPr marL="0" marR="0" marT="55880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38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695738">
                <a:tc>
                  <a:txBody>
                    <a:bodyPr/>
                    <a:lstStyle/>
                    <a:p>
                      <a:pPr marL="71120" marR="149225">
                        <a:lnSpc>
                          <a:spcPct val="104200"/>
                        </a:lnSpc>
                        <a:spcBef>
                          <a:spcPts val="440"/>
                        </a:spcBef>
                      </a:pPr>
                      <a:r>
                        <a:rPr lang="en-US" sz="1600" b="1" spc="4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Negative comments on plowing joint use trails/roads in the Allegheny</a:t>
                      </a:r>
                      <a:r>
                        <a:rPr lang="en-US" sz="1600" b="1" spc="4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National Forest and the state forest trails</a:t>
                      </a:r>
                      <a:endParaRPr sz="1600" b="1" dirty="0">
                        <a:latin typeface="Calibri"/>
                        <a:cs typeface="Calibri"/>
                      </a:endParaRPr>
                    </a:p>
                  </a:txBody>
                  <a:tcPr marL="0" marR="0" marT="55880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9818">
                <a:tc>
                  <a:txBody>
                    <a:bodyPr/>
                    <a:lstStyle/>
                    <a:p>
                      <a:pPr marL="71120" marR="165100">
                        <a:lnSpc>
                          <a:spcPct val="104200"/>
                        </a:lnSpc>
                        <a:spcBef>
                          <a:spcPts val="440"/>
                        </a:spcBef>
                      </a:pPr>
                      <a:r>
                        <a:rPr lang="en-US" sz="1400" b="1" baseline="0" dirty="0" smtClean="0">
                          <a:latin typeface="+mn-lt"/>
                          <a:cs typeface="Calibri"/>
                        </a:rPr>
                        <a:t>Better maps and get it in a cellphone format like other states have available =9 responses / Positive comments on what PSSA does   = 8 responses </a:t>
                      </a:r>
                      <a:endParaRPr lang="en-US" sz="1400" b="1" dirty="0">
                        <a:latin typeface="+mn-lt"/>
                        <a:cs typeface="Calibri"/>
                      </a:endParaRPr>
                    </a:p>
                  </a:txBody>
                  <a:tcPr marL="0" marR="0" marT="55880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17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200" b="1" spc="6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Reciprocity</a:t>
                      </a:r>
                      <a:r>
                        <a:rPr lang="en-US" sz="1200" b="1" spc="6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with other states =4 / Work with municipalities to use road shoulder for trail =6 / More web cams =4/ Work with game commission for access on game lands = 4</a:t>
                      </a:r>
                      <a:endParaRPr sz="12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68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050" b="1" spc="3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Training</a:t>
                      </a:r>
                      <a:r>
                        <a:rPr lang="en-US" sz="1050" b="1" spc="30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course for new riders / State of PA process for instant registration for snowmobiles = 2 items with 3 responses</a:t>
                      </a:r>
                      <a:endParaRPr sz="105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22" name="object 22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23" name="object 23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80">
              <a:lnSpc>
                <a:spcPct val="100000"/>
              </a:lnSpc>
              <a:spcBef>
                <a:spcPts val="100"/>
              </a:spcBef>
            </a:pPr>
            <a:r>
              <a:rPr spc="265" dirty="0"/>
              <a:t>Thank</a:t>
            </a:r>
            <a:r>
              <a:rPr spc="-80" dirty="0"/>
              <a:t> </a:t>
            </a:r>
            <a:r>
              <a:rPr spc="100" dirty="0"/>
              <a:t>You!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61368" y="3809094"/>
            <a:ext cx="338455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65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18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200" dirty="0">
                <a:solidFill>
                  <a:srgbClr val="FFFFFF"/>
                </a:solidFill>
                <a:latin typeface="Calibri"/>
                <a:cs typeface="Calibri"/>
              </a:rPr>
              <a:t>PSSA</a:t>
            </a:r>
            <a:r>
              <a:rPr sz="18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185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50" dirty="0">
                <a:solidFill>
                  <a:srgbClr val="FFFFFF"/>
                </a:solidFill>
                <a:latin typeface="Calibri"/>
                <a:cs typeface="Calibri"/>
              </a:rPr>
              <a:t>Better</a:t>
            </a:r>
            <a:r>
              <a:rPr sz="18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114" dirty="0">
                <a:solidFill>
                  <a:srgbClr val="FFFFFF"/>
                </a:solidFill>
                <a:latin typeface="Calibri"/>
                <a:cs typeface="Calibri"/>
              </a:rPr>
              <a:t>Serve</a:t>
            </a:r>
            <a:r>
              <a:rPr sz="18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5" name="object 5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55"/>
                  </a:lnTo>
                  <a:lnTo>
                    <a:pt x="0" y="4574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55"/>
                  </a:lnTo>
                  <a:lnTo>
                    <a:pt x="0" y="4574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3380214" y="1445490"/>
            <a:ext cx="3945254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60" dirty="0">
                <a:latin typeface="Calibri"/>
                <a:cs typeface="Calibri"/>
              </a:rPr>
              <a:t>Coordinating </a:t>
            </a:r>
            <a:r>
              <a:rPr sz="1200" spc="80" dirty="0">
                <a:latin typeface="Calibri"/>
                <a:cs typeface="Calibri"/>
              </a:rPr>
              <a:t>Help </a:t>
            </a:r>
            <a:r>
              <a:rPr sz="1200" spc="50" dirty="0">
                <a:latin typeface="Calibri"/>
                <a:cs typeface="Calibri"/>
              </a:rPr>
              <a:t>Working </a:t>
            </a:r>
            <a:r>
              <a:rPr sz="1200" spc="55" dirty="0">
                <a:latin typeface="Calibri"/>
                <a:cs typeface="Calibri"/>
              </a:rPr>
              <a:t>with Governmental</a:t>
            </a:r>
            <a:r>
              <a:rPr sz="1200" spc="-150" dirty="0">
                <a:latin typeface="Calibri"/>
                <a:cs typeface="Calibri"/>
              </a:rPr>
              <a:t> </a:t>
            </a:r>
            <a:r>
              <a:rPr sz="1200" spc="85" dirty="0">
                <a:latin typeface="Calibri"/>
                <a:cs typeface="Calibri"/>
              </a:rPr>
              <a:t>Agencies</a:t>
            </a:r>
            <a:endParaRPr sz="12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735"/>
              </a:spcBef>
            </a:pPr>
            <a:r>
              <a:rPr sz="900" spc="-20" dirty="0">
                <a:solidFill>
                  <a:srgbClr val="9194AA"/>
                </a:solidFill>
                <a:latin typeface="Calibri"/>
                <a:cs typeface="Calibri"/>
              </a:rPr>
              <a:t>512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-75" dirty="0">
                <a:solidFill>
                  <a:srgbClr val="9194AA"/>
                </a:solidFill>
                <a:latin typeface="Calibri"/>
                <a:cs typeface="Calibri"/>
              </a:rPr>
              <a:t>17</a:t>
            </a:r>
            <a:r>
              <a:rPr sz="900" spc="35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7357" y="5880416"/>
            <a:ext cx="114368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441444" y="5848655"/>
            <a:ext cx="10737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Extremely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02588" y="5880416"/>
            <a:ext cx="114368" cy="114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756675" y="5848655"/>
            <a:ext cx="78740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Very</a:t>
            </a:r>
            <a:r>
              <a:rPr sz="9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631899" y="5880416"/>
            <a:ext cx="114368" cy="1143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85986" y="5848655"/>
            <a:ext cx="11499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Moderately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23375" y="5880416"/>
            <a:ext cx="114368" cy="1143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177462" y="5848655"/>
            <a:ext cx="9404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Slightly</a:t>
            </a:r>
            <a:r>
              <a:rPr sz="9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205177" y="5880416"/>
            <a:ext cx="114368" cy="1143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359264" y="5848655"/>
            <a:ext cx="10737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Not 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At </a:t>
            </a: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All</a:t>
            </a:r>
            <a:r>
              <a:rPr sz="900" spc="-1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795812" y="2063390"/>
            <a:ext cx="9149715" cy="3383915"/>
            <a:chOff x="795812" y="2063390"/>
            <a:chExt cx="9149715" cy="3383915"/>
          </a:xfrm>
        </p:grpSpPr>
        <p:sp>
          <p:nvSpPr>
            <p:cNvPr id="15" name="object 15"/>
            <p:cNvSpPr/>
            <p:nvPr/>
          </p:nvSpPr>
          <p:spPr>
            <a:xfrm>
              <a:off x="800575" y="2068152"/>
              <a:ext cx="9140190" cy="3374390"/>
            </a:xfrm>
            <a:custGeom>
              <a:avLst/>
              <a:gdLst/>
              <a:ahLst/>
              <a:cxnLst/>
              <a:rect l="l" t="t" r="r" b="b"/>
              <a:pathLst>
                <a:path w="9140190" h="3374390">
                  <a:moveTo>
                    <a:pt x="57183" y="3316669"/>
                  </a:moveTo>
                  <a:lnTo>
                    <a:pt x="9139901" y="3316669"/>
                  </a:lnTo>
                </a:path>
                <a:path w="9140190" h="3374390">
                  <a:moveTo>
                    <a:pt x="57183" y="3316669"/>
                  </a:moveTo>
                  <a:lnTo>
                    <a:pt x="9139901" y="3316669"/>
                  </a:lnTo>
                </a:path>
                <a:path w="9140190" h="3374390">
                  <a:moveTo>
                    <a:pt x="965455" y="3373853"/>
                  </a:moveTo>
                  <a:lnTo>
                    <a:pt x="965455" y="3316669"/>
                  </a:lnTo>
                </a:path>
                <a:path w="9140190" h="3374390">
                  <a:moveTo>
                    <a:pt x="2781999" y="3373853"/>
                  </a:moveTo>
                  <a:lnTo>
                    <a:pt x="2781999" y="3316669"/>
                  </a:lnTo>
                </a:path>
                <a:path w="9140190" h="3374390">
                  <a:moveTo>
                    <a:pt x="4598542" y="3373853"/>
                  </a:moveTo>
                  <a:lnTo>
                    <a:pt x="4598542" y="3316669"/>
                  </a:lnTo>
                </a:path>
                <a:path w="9140190" h="3374390">
                  <a:moveTo>
                    <a:pt x="6415085" y="3373853"/>
                  </a:moveTo>
                  <a:lnTo>
                    <a:pt x="6415085" y="3316669"/>
                  </a:lnTo>
                </a:path>
                <a:path w="9140190" h="3374390">
                  <a:moveTo>
                    <a:pt x="8231629" y="3373853"/>
                  </a:moveTo>
                  <a:lnTo>
                    <a:pt x="8231629" y="3316669"/>
                  </a:lnTo>
                </a:path>
                <a:path w="9140190" h="3374390">
                  <a:moveTo>
                    <a:pt x="57183" y="2511652"/>
                  </a:moveTo>
                  <a:lnTo>
                    <a:pt x="9139901" y="2511652"/>
                  </a:lnTo>
                </a:path>
                <a:path w="9140190" h="3374390">
                  <a:moveTo>
                    <a:pt x="57183" y="1706635"/>
                  </a:moveTo>
                  <a:lnTo>
                    <a:pt x="9139901" y="1706635"/>
                  </a:lnTo>
                </a:path>
                <a:path w="9140190" h="3374390">
                  <a:moveTo>
                    <a:pt x="57183" y="901618"/>
                  </a:moveTo>
                  <a:lnTo>
                    <a:pt x="9139901" y="901618"/>
                  </a:lnTo>
                </a:path>
                <a:path w="9140190" h="3374390">
                  <a:moveTo>
                    <a:pt x="57183" y="96602"/>
                  </a:moveTo>
                  <a:lnTo>
                    <a:pt x="9139901" y="96602"/>
                  </a:lnTo>
                </a:path>
                <a:path w="9140190" h="3374390">
                  <a:moveTo>
                    <a:pt x="57183" y="0"/>
                  </a:moveTo>
                  <a:lnTo>
                    <a:pt x="9139901" y="0"/>
                  </a:lnTo>
                </a:path>
                <a:path w="9140190" h="3374390">
                  <a:moveTo>
                    <a:pt x="57183" y="0"/>
                  </a:moveTo>
                  <a:lnTo>
                    <a:pt x="57183" y="3316669"/>
                  </a:lnTo>
                </a:path>
                <a:path w="9140190" h="3374390">
                  <a:moveTo>
                    <a:pt x="0" y="3316669"/>
                  </a:moveTo>
                  <a:lnTo>
                    <a:pt x="57183" y="3316669"/>
                  </a:lnTo>
                </a:path>
                <a:path w="9140190" h="3374390">
                  <a:moveTo>
                    <a:pt x="0" y="2511652"/>
                  </a:moveTo>
                  <a:lnTo>
                    <a:pt x="57183" y="2511652"/>
                  </a:lnTo>
                </a:path>
                <a:path w="9140190" h="3374390">
                  <a:moveTo>
                    <a:pt x="0" y="1706635"/>
                  </a:moveTo>
                  <a:lnTo>
                    <a:pt x="57183" y="1706635"/>
                  </a:lnTo>
                </a:path>
                <a:path w="9140190" h="3374390">
                  <a:moveTo>
                    <a:pt x="0" y="901618"/>
                  </a:moveTo>
                  <a:lnTo>
                    <a:pt x="57183" y="901618"/>
                  </a:lnTo>
                </a:path>
                <a:path w="9140190" h="3374390">
                  <a:moveTo>
                    <a:pt x="0" y="96602"/>
                  </a:moveTo>
                  <a:lnTo>
                    <a:pt x="57183" y="96602"/>
                  </a:lnTo>
                </a:path>
              </a:pathLst>
            </a:custGeom>
            <a:ln w="9530">
              <a:solidFill>
                <a:srgbClr val="DEDF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39406" y="2623616"/>
              <a:ext cx="7466330" cy="2761615"/>
            </a:xfrm>
            <a:custGeom>
              <a:avLst/>
              <a:gdLst/>
              <a:ahLst/>
              <a:cxnLst/>
              <a:rect l="l" t="t" r="r" b="b"/>
              <a:pathLst>
                <a:path w="7466330" h="2761615">
                  <a:moveTo>
                    <a:pt x="200139" y="33070"/>
                  </a:moveTo>
                  <a:lnTo>
                    <a:pt x="171945" y="965"/>
                  </a:lnTo>
                  <a:lnTo>
                    <a:pt x="167081" y="0"/>
                  </a:lnTo>
                  <a:lnTo>
                    <a:pt x="33070" y="0"/>
                  </a:lnTo>
                  <a:lnTo>
                    <a:pt x="965" y="28206"/>
                  </a:lnTo>
                  <a:lnTo>
                    <a:pt x="0" y="33070"/>
                  </a:lnTo>
                  <a:lnTo>
                    <a:pt x="0" y="38125"/>
                  </a:lnTo>
                  <a:lnTo>
                    <a:pt x="0" y="2761208"/>
                  </a:lnTo>
                  <a:lnTo>
                    <a:pt x="200139" y="2761208"/>
                  </a:lnTo>
                  <a:lnTo>
                    <a:pt x="200139" y="33070"/>
                  </a:lnTo>
                  <a:close/>
                </a:path>
                <a:path w="7466330" h="2761615">
                  <a:moveTo>
                    <a:pt x="2016683" y="403377"/>
                  </a:moveTo>
                  <a:lnTo>
                    <a:pt x="1988489" y="371284"/>
                  </a:lnTo>
                  <a:lnTo>
                    <a:pt x="1983625" y="370306"/>
                  </a:lnTo>
                  <a:lnTo>
                    <a:pt x="1849615" y="370306"/>
                  </a:lnTo>
                  <a:lnTo>
                    <a:pt x="1817509" y="398513"/>
                  </a:lnTo>
                  <a:lnTo>
                    <a:pt x="1816544" y="403377"/>
                  </a:lnTo>
                  <a:lnTo>
                    <a:pt x="1816544" y="408432"/>
                  </a:lnTo>
                  <a:lnTo>
                    <a:pt x="1816544" y="2761208"/>
                  </a:lnTo>
                  <a:lnTo>
                    <a:pt x="2016683" y="2761208"/>
                  </a:lnTo>
                  <a:lnTo>
                    <a:pt x="2016683" y="403377"/>
                  </a:lnTo>
                  <a:close/>
                </a:path>
                <a:path w="7466330" h="2761615">
                  <a:moveTo>
                    <a:pt x="3833228" y="677087"/>
                  </a:moveTo>
                  <a:lnTo>
                    <a:pt x="3805021" y="644982"/>
                  </a:lnTo>
                  <a:lnTo>
                    <a:pt x="3800170" y="644017"/>
                  </a:lnTo>
                  <a:lnTo>
                    <a:pt x="3666159" y="644017"/>
                  </a:lnTo>
                  <a:lnTo>
                    <a:pt x="3634054" y="672223"/>
                  </a:lnTo>
                  <a:lnTo>
                    <a:pt x="3633089" y="677087"/>
                  </a:lnTo>
                  <a:lnTo>
                    <a:pt x="3633089" y="682142"/>
                  </a:lnTo>
                  <a:lnTo>
                    <a:pt x="3633089" y="2761208"/>
                  </a:lnTo>
                  <a:lnTo>
                    <a:pt x="3833228" y="2761208"/>
                  </a:lnTo>
                  <a:lnTo>
                    <a:pt x="3833228" y="677087"/>
                  </a:lnTo>
                  <a:close/>
                </a:path>
                <a:path w="7466330" h="2761615">
                  <a:moveTo>
                    <a:pt x="5649773" y="395325"/>
                  </a:moveTo>
                  <a:lnTo>
                    <a:pt x="5621566" y="363232"/>
                  </a:lnTo>
                  <a:lnTo>
                    <a:pt x="5616702" y="362267"/>
                  </a:lnTo>
                  <a:lnTo>
                    <a:pt x="5482704" y="362267"/>
                  </a:lnTo>
                  <a:lnTo>
                    <a:pt x="5450598" y="390461"/>
                  </a:lnTo>
                  <a:lnTo>
                    <a:pt x="5449633" y="395325"/>
                  </a:lnTo>
                  <a:lnTo>
                    <a:pt x="5449633" y="400380"/>
                  </a:lnTo>
                  <a:lnTo>
                    <a:pt x="5449633" y="2761208"/>
                  </a:lnTo>
                  <a:lnTo>
                    <a:pt x="5649773" y="2761208"/>
                  </a:lnTo>
                  <a:lnTo>
                    <a:pt x="5649773" y="395325"/>
                  </a:lnTo>
                  <a:close/>
                </a:path>
                <a:path w="7466330" h="2761615">
                  <a:moveTo>
                    <a:pt x="7466317" y="411429"/>
                  </a:moveTo>
                  <a:lnTo>
                    <a:pt x="7438110" y="379323"/>
                  </a:lnTo>
                  <a:lnTo>
                    <a:pt x="7433246" y="378358"/>
                  </a:lnTo>
                  <a:lnTo>
                    <a:pt x="7299249" y="378358"/>
                  </a:lnTo>
                  <a:lnTo>
                    <a:pt x="7267143" y="406565"/>
                  </a:lnTo>
                  <a:lnTo>
                    <a:pt x="7266178" y="411429"/>
                  </a:lnTo>
                  <a:lnTo>
                    <a:pt x="7266178" y="416483"/>
                  </a:lnTo>
                  <a:lnTo>
                    <a:pt x="7266178" y="2761208"/>
                  </a:lnTo>
                  <a:lnTo>
                    <a:pt x="7466317" y="2761208"/>
                  </a:lnTo>
                  <a:lnTo>
                    <a:pt x="7466317" y="411429"/>
                  </a:lnTo>
                  <a:close/>
                </a:path>
              </a:pathLst>
            </a:custGeom>
            <a:solidFill>
              <a:srgbClr val="C6A8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586514" y="5448367"/>
            <a:ext cx="35496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14" dirty="0">
                <a:solidFill>
                  <a:srgbClr val="333333"/>
                </a:solidFill>
                <a:latin typeface="Calibri"/>
                <a:cs typeface="Calibri"/>
              </a:rPr>
              <a:t>D</a:t>
            </a:r>
            <a:r>
              <a:rPr sz="900" spc="190" dirty="0">
                <a:solidFill>
                  <a:srgbClr val="333333"/>
                </a:solidFill>
                <a:latin typeface="Calibri"/>
                <a:cs typeface="Calibri"/>
              </a:rPr>
              <a:t>C</a:t>
            </a:r>
            <a:r>
              <a:rPr sz="900" spc="85" dirty="0">
                <a:solidFill>
                  <a:srgbClr val="333333"/>
                </a:solidFill>
                <a:latin typeface="Calibri"/>
                <a:cs typeface="Calibri"/>
              </a:rPr>
              <a:t>N</a:t>
            </a:r>
            <a:r>
              <a:rPr sz="900" spc="75" dirty="0">
                <a:solidFill>
                  <a:srgbClr val="333333"/>
                </a:solidFill>
                <a:latin typeface="Calibri"/>
                <a:cs typeface="Calibri"/>
              </a:rPr>
              <a:t>R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44633" y="5448367"/>
            <a:ext cx="12807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State 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Game</a:t>
            </a:r>
            <a:r>
              <a:rPr sz="9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Commission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12858" y="5448367"/>
            <a:ext cx="57150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Penn</a:t>
            </a:r>
            <a:r>
              <a:rPr sz="9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125" dirty="0">
                <a:solidFill>
                  <a:srgbClr val="333333"/>
                </a:solidFill>
                <a:latin typeface="Calibri"/>
                <a:cs typeface="Calibri"/>
              </a:rPr>
              <a:t>DOT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28449" y="5448367"/>
            <a:ext cx="58293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Legislators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315159" y="5448367"/>
            <a:ext cx="143129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Local 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Government </a:t>
            </a:r>
            <a:r>
              <a:rPr sz="900" spc="150" dirty="0">
                <a:solidFill>
                  <a:srgbClr val="333333"/>
                </a:solidFill>
                <a:latin typeface="Calibri"/>
                <a:cs typeface="Calibri"/>
              </a:rPr>
              <a:t>O</a:t>
            </a:r>
            <a:r>
              <a:rPr sz="900" spc="5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cials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02099" y="5298354"/>
            <a:ext cx="9652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7262" y="4493337"/>
            <a:ext cx="2012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68670" y="3688321"/>
            <a:ext cx="22987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20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68670" y="2883304"/>
            <a:ext cx="22987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68670" y="2078287"/>
            <a:ext cx="697230" cy="709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75" dirty="0">
                <a:solidFill>
                  <a:srgbClr val="9194AA"/>
                </a:solidFill>
                <a:latin typeface="Calibri"/>
                <a:cs typeface="Calibri"/>
              </a:rPr>
              <a:t>400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Calibri"/>
              <a:cs typeface="Calibri"/>
            </a:endParaRPr>
          </a:p>
          <a:p>
            <a:pPr marL="461009">
              <a:lnSpc>
                <a:spcPct val="100000"/>
              </a:lnSpc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6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8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470534">
              <a:lnSpc>
                <a:spcPct val="100000"/>
              </a:lnSpc>
              <a:spcBef>
                <a:spcPts val="310"/>
              </a:spcBef>
            </a:pPr>
            <a:r>
              <a:rPr sz="900" spc="60" dirty="0">
                <a:latin typeface="Calibri"/>
                <a:cs typeface="Calibri"/>
              </a:rPr>
              <a:t>343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848022" y="2995709"/>
            <a:ext cx="21907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latin typeface="Calibri"/>
                <a:cs typeface="Calibri"/>
              </a:rPr>
              <a:t>29</a:t>
            </a:r>
            <a:r>
              <a:rPr sz="900" spc="10" dirty="0">
                <a:latin typeface="Calibri"/>
                <a:cs typeface="Calibri"/>
              </a:rPr>
              <a:t>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33726" y="2819201"/>
            <a:ext cx="24892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6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650270" y="3053640"/>
            <a:ext cx="2489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54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22225">
              <a:lnSpc>
                <a:spcPct val="100000"/>
              </a:lnSpc>
              <a:spcBef>
                <a:spcPts val="309"/>
              </a:spcBef>
            </a:pPr>
            <a:r>
              <a:rPr sz="900" spc="60" dirty="0">
                <a:latin typeface="Calibri"/>
                <a:cs typeface="Calibri"/>
              </a:rPr>
              <a:t>263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476344" y="2987658"/>
            <a:ext cx="22479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latin typeface="Calibri"/>
                <a:cs typeface="Calibri"/>
              </a:rPr>
              <a:t>29</a:t>
            </a:r>
            <a:r>
              <a:rPr sz="900" spc="60" dirty="0">
                <a:latin typeface="Calibri"/>
                <a:cs typeface="Calibri"/>
              </a:rPr>
              <a:t>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466813" y="2811150"/>
            <a:ext cx="24892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6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292887" y="3003758"/>
            <a:ext cx="2266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latin typeface="Calibri"/>
                <a:cs typeface="Calibri"/>
              </a:rPr>
              <a:t>29</a:t>
            </a:r>
            <a:r>
              <a:rPr sz="900" spc="70" dirty="0">
                <a:latin typeface="Calibri"/>
                <a:cs typeface="Calibri"/>
              </a:rPr>
              <a:t>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283357" y="2827251"/>
            <a:ext cx="24892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6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348549" y="4362462"/>
            <a:ext cx="7466330" cy="1022985"/>
          </a:xfrm>
          <a:custGeom>
            <a:avLst/>
            <a:gdLst/>
            <a:ahLst/>
            <a:cxnLst/>
            <a:rect l="l" t="t" r="r" b="b"/>
            <a:pathLst>
              <a:path w="7466330" h="1022985">
                <a:moveTo>
                  <a:pt x="200139" y="202120"/>
                </a:moveTo>
                <a:lnTo>
                  <a:pt x="171932" y="170014"/>
                </a:lnTo>
                <a:lnTo>
                  <a:pt x="167068" y="169049"/>
                </a:lnTo>
                <a:lnTo>
                  <a:pt x="33058" y="169049"/>
                </a:lnTo>
                <a:lnTo>
                  <a:pt x="965" y="197256"/>
                </a:lnTo>
                <a:lnTo>
                  <a:pt x="0" y="202120"/>
                </a:lnTo>
                <a:lnTo>
                  <a:pt x="0" y="207175"/>
                </a:lnTo>
                <a:lnTo>
                  <a:pt x="0" y="1022362"/>
                </a:lnTo>
                <a:lnTo>
                  <a:pt x="200139" y="1022362"/>
                </a:lnTo>
                <a:lnTo>
                  <a:pt x="200139" y="202120"/>
                </a:lnTo>
                <a:close/>
              </a:path>
              <a:path w="7466330" h="1022985">
                <a:moveTo>
                  <a:pt x="2016683" y="33058"/>
                </a:moveTo>
                <a:lnTo>
                  <a:pt x="1988477" y="965"/>
                </a:lnTo>
                <a:lnTo>
                  <a:pt x="1983613" y="0"/>
                </a:lnTo>
                <a:lnTo>
                  <a:pt x="1849602" y="0"/>
                </a:lnTo>
                <a:lnTo>
                  <a:pt x="1817509" y="28194"/>
                </a:lnTo>
                <a:lnTo>
                  <a:pt x="1816531" y="33058"/>
                </a:lnTo>
                <a:lnTo>
                  <a:pt x="1816531" y="38112"/>
                </a:lnTo>
                <a:lnTo>
                  <a:pt x="1816531" y="1022362"/>
                </a:lnTo>
                <a:lnTo>
                  <a:pt x="2016683" y="1022362"/>
                </a:lnTo>
                <a:lnTo>
                  <a:pt x="2016683" y="33058"/>
                </a:lnTo>
                <a:close/>
              </a:path>
              <a:path w="7466330" h="1022985">
                <a:moveTo>
                  <a:pt x="3833228" y="33058"/>
                </a:moveTo>
                <a:lnTo>
                  <a:pt x="3805021" y="965"/>
                </a:lnTo>
                <a:lnTo>
                  <a:pt x="3800157" y="0"/>
                </a:lnTo>
                <a:lnTo>
                  <a:pt x="3666147" y="0"/>
                </a:lnTo>
                <a:lnTo>
                  <a:pt x="3634054" y="28194"/>
                </a:lnTo>
                <a:lnTo>
                  <a:pt x="3633076" y="33058"/>
                </a:lnTo>
                <a:lnTo>
                  <a:pt x="3633076" y="38112"/>
                </a:lnTo>
                <a:lnTo>
                  <a:pt x="3633076" y="1022362"/>
                </a:lnTo>
                <a:lnTo>
                  <a:pt x="3833228" y="1022362"/>
                </a:lnTo>
                <a:lnTo>
                  <a:pt x="3833228" y="33058"/>
                </a:lnTo>
                <a:close/>
              </a:path>
              <a:path w="7466330" h="1022985">
                <a:moveTo>
                  <a:pt x="5649773" y="169913"/>
                </a:moveTo>
                <a:lnTo>
                  <a:pt x="5621566" y="137820"/>
                </a:lnTo>
                <a:lnTo>
                  <a:pt x="5616702" y="136842"/>
                </a:lnTo>
                <a:lnTo>
                  <a:pt x="5482691" y="136842"/>
                </a:lnTo>
                <a:lnTo>
                  <a:pt x="5450586" y="165049"/>
                </a:lnTo>
                <a:lnTo>
                  <a:pt x="5449621" y="169913"/>
                </a:lnTo>
                <a:lnTo>
                  <a:pt x="5449621" y="174967"/>
                </a:lnTo>
                <a:lnTo>
                  <a:pt x="5449621" y="1022362"/>
                </a:lnTo>
                <a:lnTo>
                  <a:pt x="5649773" y="1022362"/>
                </a:lnTo>
                <a:lnTo>
                  <a:pt x="5649773" y="169913"/>
                </a:lnTo>
                <a:close/>
              </a:path>
              <a:path w="7466330" h="1022985">
                <a:moveTo>
                  <a:pt x="7466317" y="161861"/>
                </a:moveTo>
                <a:lnTo>
                  <a:pt x="7438110" y="129768"/>
                </a:lnTo>
                <a:lnTo>
                  <a:pt x="7433246" y="128803"/>
                </a:lnTo>
                <a:lnTo>
                  <a:pt x="7299236" y="128803"/>
                </a:lnTo>
                <a:lnTo>
                  <a:pt x="7267130" y="156997"/>
                </a:lnTo>
                <a:lnTo>
                  <a:pt x="7266165" y="161861"/>
                </a:lnTo>
                <a:lnTo>
                  <a:pt x="7266165" y="166916"/>
                </a:lnTo>
                <a:lnTo>
                  <a:pt x="7266165" y="1022362"/>
                </a:lnTo>
                <a:lnTo>
                  <a:pt x="7466317" y="1022362"/>
                </a:lnTo>
                <a:lnTo>
                  <a:pt x="7466317" y="161861"/>
                </a:lnTo>
                <a:close/>
              </a:path>
            </a:pathLst>
          </a:custGeom>
          <a:solidFill>
            <a:srgbClr val="E3A1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340615" y="4317517"/>
            <a:ext cx="220345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22225">
              <a:lnSpc>
                <a:spcPct val="100000"/>
              </a:lnSpc>
              <a:spcBef>
                <a:spcPts val="309"/>
              </a:spcBef>
            </a:pPr>
            <a:r>
              <a:rPr sz="900" spc="-10" dirty="0">
                <a:latin typeface="Calibri"/>
                <a:cs typeface="Calibri"/>
              </a:rPr>
              <a:t>106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142863" y="4148463"/>
            <a:ext cx="2489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6%</a:t>
            </a:r>
            <a:endParaRPr sz="9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  <a:spcBef>
                <a:spcPts val="309"/>
              </a:spcBef>
            </a:pPr>
            <a:r>
              <a:rPr sz="900" spc="-30" dirty="0">
                <a:latin typeface="Calibri"/>
                <a:cs typeface="Calibri"/>
              </a:rPr>
              <a:t>127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959406" y="4148463"/>
            <a:ext cx="2489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6%</a:t>
            </a:r>
            <a:endParaRPr sz="9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  <a:spcBef>
                <a:spcPts val="309"/>
              </a:spcBef>
            </a:pPr>
            <a:r>
              <a:rPr sz="900" spc="-30" dirty="0">
                <a:latin typeface="Calibri"/>
                <a:cs typeface="Calibri"/>
              </a:rPr>
              <a:t>127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775949" y="4285315"/>
            <a:ext cx="2489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3%</a:t>
            </a:r>
            <a:endParaRPr sz="9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309"/>
              </a:spcBef>
            </a:pPr>
            <a:r>
              <a:rPr sz="900" spc="-75" dirty="0">
                <a:latin typeface="Calibri"/>
                <a:cs typeface="Calibri"/>
              </a:rPr>
              <a:t>110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592493" y="4277266"/>
            <a:ext cx="2489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3%</a:t>
            </a:r>
            <a:endParaRPr sz="900">
              <a:latin typeface="Calibri"/>
              <a:cs typeface="Calibri"/>
            </a:endParaRPr>
          </a:p>
          <a:p>
            <a:pPr marL="64769">
              <a:lnSpc>
                <a:spcPct val="100000"/>
              </a:lnSpc>
              <a:spcBef>
                <a:spcPts val="309"/>
              </a:spcBef>
            </a:pPr>
            <a:r>
              <a:rPr sz="900" spc="-155" dirty="0">
                <a:latin typeface="Calibri"/>
                <a:cs typeface="Calibri"/>
              </a:rPr>
              <a:t>111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657680" y="4861572"/>
            <a:ext cx="7466330" cy="523875"/>
          </a:xfrm>
          <a:custGeom>
            <a:avLst/>
            <a:gdLst/>
            <a:ahLst/>
            <a:cxnLst/>
            <a:rect l="l" t="t" r="r" b="b"/>
            <a:pathLst>
              <a:path w="7466330" h="523875">
                <a:moveTo>
                  <a:pt x="200139" y="250418"/>
                </a:moveTo>
                <a:lnTo>
                  <a:pt x="171945" y="218313"/>
                </a:lnTo>
                <a:lnTo>
                  <a:pt x="167081" y="217347"/>
                </a:lnTo>
                <a:lnTo>
                  <a:pt x="33070" y="217347"/>
                </a:lnTo>
                <a:lnTo>
                  <a:pt x="965" y="245554"/>
                </a:lnTo>
                <a:lnTo>
                  <a:pt x="0" y="250418"/>
                </a:lnTo>
                <a:lnTo>
                  <a:pt x="0" y="255473"/>
                </a:lnTo>
                <a:lnTo>
                  <a:pt x="0" y="523252"/>
                </a:lnTo>
                <a:lnTo>
                  <a:pt x="200139" y="523252"/>
                </a:lnTo>
                <a:lnTo>
                  <a:pt x="200139" y="250418"/>
                </a:lnTo>
                <a:close/>
              </a:path>
              <a:path w="7466330" h="523875">
                <a:moveTo>
                  <a:pt x="2016683" y="186016"/>
                </a:moveTo>
                <a:lnTo>
                  <a:pt x="1988477" y="153911"/>
                </a:lnTo>
                <a:lnTo>
                  <a:pt x="1983625" y="152946"/>
                </a:lnTo>
                <a:lnTo>
                  <a:pt x="1849615" y="152946"/>
                </a:lnTo>
                <a:lnTo>
                  <a:pt x="1817509" y="181152"/>
                </a:lnTo>
                <a:lnTo>
                  <a:pt x="1816544" y="186016"/>
                </a:lnTo>
                <a:lnTo>
                  <a:pt x="1816544" y="191071"/>
                </a:lnTo>
                <a:lnTo>
                  <a:pt x="1816544" y="523252"/>
                </a:lnTo>
                <a:lnTo>
                  <a:pt x="2016683" y="523252"/>
                </a:lnTo>
                <a:lnTo>
                  <a:pt x="2016683" y="186016"/>
                </a:lnTo>
                <a:close/>
              </a:path>
              <a:path w="7466330" h="523875">
                <a:moveTo>
                  <a:pt x="3833228" y="33058"/>
                </a:moveTo>
                <a:lnTo>
                  <a:pt x="3805021" y="965"/>
                </a:lnTo>
                <a:lnTo>
                  <a:pt x="3800157" y="0"/>
                </a:lnTo>
                <a:lnTo>
                  <a:pt x="3666159" y="0"/>
                </a:lnTo>
                <a:lnTo>
                  <a:pt x="3634054" y="28194"/>
                </a:lnTo>
                <a:lnTo>
                  <a:pt x="3633089" y="33058"/>
                </a:lnTo>
                <a:lnTo>
                  <a:pt x="3633089" y="38112"/>
                </a:lnTo>
                <a:lnTo>
                  <a:pt x="3633089" y="523252"/>
                </a:lnTo>
                <a:lnTo>
                  <a:pt x="3833228" y="523252"/>
                </a:lnTo>
                <a:lnTo>
                  <a:pt x="3833228" y="33058"/>
                </a:lnTo>
                <a:close/>
              </a:path>
              <a:path w="7466330" h="523875">
                <a:moveTo>
                  <a:pt x="5649773" y="210159"/>
                </a:moveTo>
                <a:lnTo>
                  <a:pt x="5621566" y="178066"/>
                </a:lnTo>
                <a:lnTo>
                  <a:pt x="5616702" y="177101"/>
                </a:lnTo>
                <a:lnTo>
                  <a:pt x="5482691" y="177101"/>
                </a:lnTo>
                <a:lnTo>
                  <a:pt x="5450598" y="205308"/>
                </a:lnTo>
                <a:lnTo>
                  <a:pt x="5449633" y="210172"/>
                </a:lnTo>
                <a:lnTo>
                  <a:pt x="5449633" y="215226"/>
                </a:lnTo>
                <a:lnTo>
                  <a:pt x="5449633" y="523252"/>
                </a:lnTo>
                <a:lnTo>
                  <a:pt x="5649773" y="523252"/>
                </a:lnTo>
                <a:lnTo>
                  <a:pt x="5649773" y="210159"/>
                </a:lnTo>
                <a:close/>
              </a:path>
              <a:path w="7466330" h="523875">
                <a:moveTo>
                  <a:pt x="7466317" y="218211"/>
                </a:moveTo>
                <a:lnTo>
                  <a:pt x="7438110" y="186118"/>
                </a:lnTo>
                <a:lnTo>
                  <a:pt x="7433246" y="185153"/>
                </a:lnTo>
                <a:lnTo>
                  <a:pt x="7299236" y="185153"/>
                </a:lnTo>
                <a:lnTo>
                  <a:pt x="7267143" y="213347"/>
                </a:lnTo>
                <a:lnTo>
                  <a:pt x="7266178" y="218211"/>
                </a:lnTo>
                <a:lnTo>
                  <a:pt x="7266178" y="223266"/>
                </a:lnTo>
                <a:lnTo>
                  <a:pt x="7266178" y="523252"/>
                </a:lnTo>
                <a:lnTo>
                  <a:pt x="7466317" y="523252"/>
                </a:lnTo>
                <a:lnTo>
                  <a:pt x="7466317" y="218211"/>
                </a:lnTo>
                <a:close/>
              </a:path>
            </a:pathLst>
          </a:custGeom>
          <a:solidFill>
            <a:srgbClr val="FBA2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1668813" y="4864928"/>
            <a:ext cx="182245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8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22225">
              <a:lnSpc>
                <a:spcPct val="100000"/>
              </a:lnSpc>
              <a:spcBef>
                <a:spcPts val="309"/>
              </a:spcBef>
            </a:pPr>
            <a:r>
              <a:rPr sz="900" spc="60" dirty="0">
                <a:latin typeface="Calibri"/>
                <a:cs typeface="Calibri"/>
              </a:rPr>
              <a:t>38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485356" y="4800526"/>
            <a:ext cx="182245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9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22225">
              <a:lnSpc>
                <a:spcPct val="100000"/>
              </a:lnSpc>
              <a:spcBef>
                <a:spcPts val="309"/>
              </a:spcBef>
            </a:pPr>
            <a:r>
              <a:rPr sz="900" spc="70" dirty="0">
                <a:latin typeface="Calibri"/>
                <a:cs typeface="Calibri"/>
              </a:rPr>
              <a:t>46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282839" y="4647573"/>
            <a:ext cx="220345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3%</a:t>
            </a:r>
            <a:endParaRPr sz="9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  <a:spcBef>
                <a:spcPts val="309"/>
              </a:spcBef>
            </a:pPr>
            <a:r>
              <a:rPr sz="900" spc="55" dirty="0">
                <a:latin typeface="Calibri"/>
                <a:cs typeface="Calibri"/>
              </a:rPr>
              <a:t>65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118443" y="4824677"/>
            <a:ext cx="182245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9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22225">
              <a:lnSpc>
                <a:spcPct val="100000"/>
              </a:lnSpc>
              <a:spcBef>
                <a:spcPts val="309"/>
              </a:spcBef>
            </a:pPr>
            <a:r>
              <a:rPr sz="900" spc="60" dirty="0">
                <a:latin typeface="Calibri"/>
                <a:cs typeface="Calibri"/>
              </a:rPr>
              <a:t>43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934987" y="4832727"/>
            <a:ext cx="182245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9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22225">
              <a:lnSpc>
                <a:spcPct val="100000"/>
              </a:lnSpc>
              <a:spcBef>
                <a:spcPts val="309"/>
              </a:spcBef>
            </a:pPr>
            <a:r>
              <a:rPr sz="900" spc="55" dirty="0">
                <a:latin typeface="Calibri"/>
                <a:cs typeface="Calibri"/>
              </a:rPr>
              <a:t>42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1966822" y="5215768"/>
            <a:ext cx="7466330" cy="169545"/>
            <a:chOff x="1966822" y="5215768"/>
            <a:chExt cx="7466330" cy="169545"/>
          </a:xfrm>
        </p:grpSpPr>
        <p:sp>
          <p:nvSpPr>
            <p:cNvPr id="47" name="object 47"/>
            <p:cNvSpPr/>
            <p:nvPr/>
          </p:nvSpPr>
          <p:spPr>
            <a:xfrm>
              <a:off x="1966822" y="5280169"/>
              <a:ext cx="200143" cy="10465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783366" y="5223818"/>
              <a:ext cx="200143" cy="16100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599909" y="5215768"/>
              <a:ext cx="200143" cy="16905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9232997" y="5239918"/>
              <a:ext cx="200143" cy="144903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416453" y="5239918"/>
              <a:ext cx="200143" cy="144903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1977949" y="4962488"/>
            <a:ext cx="182245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3%</a:t>
            </a:r>
            <a:endParaRPr sz="900">
              <a:latin typeface="Calibri"/>
              <a:cs typeface="Calibri"/>
            </a:endParaRPr>
          </a:p>
          <a:p>
            <a:pPr marL="36195">
              <a:lnSpc>
                <a:spcPct val="100000"/>
              </a:lnSpc>
              <a:spcBef>
                <a:spcPts val="45"/>
              </a:spcBef>
            </a:pPr>
            <a:r>
              <a:rPr sz="900" spc="-50" dirty="0">
                <a:latin typeface="Calibri"/>
                <a:cs typeface="Calibri"/>
              </a:rPr>
              <a:t>13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794493" y="4906137"/>
            <a:ext cx="182245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4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22225">
              <a:lnSpc>
                <a:spcPct val="100000"/>
              </a:lnSpc>
              <a:spcBef>
                <a:spcPts val="45"/>
              </a:spcBef>
            </a:pPr>
            <a:r>
              <a:rPr sz="900" spc="80" dirty="0">
                <a:latin typeface="Calibri"/>
                <a:cs typeface="Calibri"/>
              </a:rPr>
              <a:t>20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611036" y="4898087"/>
            <a:ext cx="182245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4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36195">
              <a:lnSpc>
                <a:spcPct val="100000"/>
              </a:lnSpc>
              <a:spcBef>
                <a:spcPts val="45"/>
              </a:spcBef>
            </a:pPr>
            <a:r>
              <a:rPr sz="900" spc="-40" dirty="0">
                <a:latin typeface="Calibri"/>
                <a:cs typeface="Calibri"/>
              </a:rPr>
              <a:t>21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427580" y="4922237"/>
            <a:ext cx="182245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4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36195">
              <a:lnSpc>
                <a:spcPct val="100000"/>
              </a:lnSpc>
              <a:spcBef>
                <a:spcPts val="45"/>
              </a:spcBef>
            </a:pPr>
            <a:r>
              <a:rPr sz="900" spc="-50" dirty="0">
                <a:latin typeface="Calibri"/>
                <a:cs typeface="Calibri"/>
              </a:rPr>
              <a:t>18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9244124" y="4922237"/>
            <a:ext cx="182245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4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36195">
              <a:lnSpc>
                <a:spcPct val="100000"/>
              </a:lnSpc>
              <a:spcBef>
                <a:spcPts val="45"/>
              </a:spcBef>
            </a:pPr>
            <a:r>
              <a:rPr sz="900" spc="-50" dirty="0">
                <a:latin typeface="Calibri"/>
                <a:cs typeface="Calibri"/>
              </a:rPr>
              <a:t>18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2275959" y="5296270"/>
            <a:ext cx="7466330" cy="88900"/>
            <a:chOff x="2275959" y="5296270"/>
            <a:chExt cx="7466330" cy="88900"/>
          </a:xfrm>
        </p:grpSpPr>
        <p:sp>
          <p:nvSpPr>
            <p:cNvPr id="58" name="object 58"/>
            <p:cNvSpPr/>
            <p:nvPr/>
          </p:nvSpPr>
          <p:spPr>
            <a:xfrm>
              <a:off x="2275954" y="5344578"/>
              <a:ext cx="2016760" cy="40640"/>
            </a:xfrm>
            <a:custGeom>
              <a:avLst/>
              <a:gdLst/>
              <a:ahLst/>
              <a:cxnLst/>
              <a:rect l="l" t="t" r="r" b="b"/>
              <a:pathLst>
                <a:path w="2016760" h="40639">
                  <a:moveTo>
                    <a:pt x="200139" y="22009"/>
                  </a:moveTo>
                  <a:lnTo>
                    <a:pt x="186182" y="8051"/>
                  </a:lnTo>
                  <a:lnTo>
                    <a:pt x="13970" y="8051"/>
                  </a:lnTo>
                  <a:lnTo>
                    <a:pt x="0" y="22009"/>
                  </a:lnTo>
                  <a:lnTo>
                    <a:pt x="0" y="24155"/>
                  </a:lnTo>
                  <a:lnTo>
                    <a:pt x="0" y="40246"/>
                  </a:lnTo>
                  <a:lnTo>
                    <a:pt x="200139" y="40246"/>
                  </a:lnTo>
                  <a:lnTo>
                    <a:pt x="200139" y="22009"/>
                  </a:lnTo>
                  <a:close/>
                </a:path>
                <a:path w="2016760" h="40639">
                  <a:moveTo>
                    <a:pt x="2016683" y="17449"/>
                  </a:moveTo>
                  <a:lnTo>
                    <a:pt x="1999234" y="0"/>
                  </a:lnTo>
                  <a:lnTo>
                    <a:pt x="1833994" y="0"/>
                  </a:lnTo>
                  <a:lnTo>
                    <a:pt x="1816544" y="17449"/>
                  </a:lnTo>
                  <a:lnTo>
                    <a:pt x="1816544" y="20129"/>
                  </a:lnTo>
                  <a:lnTo>
                    <a:pt x="1816544" y="40246"/>
                  </a:lnTo>
                  <a:lnTo>
                    <a:pt x="2016683" y="40246"/>
                  </a:lnTo>
                  <a:lnTo>
                    <a:pt x="2016683" y="17449"/>
                  </a:lnTo>
                  <a:close/>
                </a:path>
              </a:pathLst>
            </a:custGeom>
            <a:solidFill>
              <a:srgbClr val="90D9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909046" y="5312370"/>
              <a:ext cx="200143" cy="72451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7725589" y="5296270"/>
              <a:ext cx="200143" cy="88551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9542132" y="5296270"/>
              <a:ext cx="200144" cy="88551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2301382" y="5034940"/>
            <a:ext cx="153670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  <a:spcBef>
                <a:spcPts val="45"/>
              </a:spcBef>
            </a:pPr>
            <a:r>
              <a:rPr sz="900" spc="70" dirty="0"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117925" y="5026890"/>
            <a:ext cx="153670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  <a:spcBef>
                <a:spcPts val="45"/>
              </a:spcBef>
            </a:pPr>
            <a:r>
              <a:rPr sz="900" spc="45" dirty="0">
                <a:latin typeface="Calibri"/>
                <a:cs typeface="Calibri"/>
              </a:rPr>
              <a:t>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920173" y="4994689"/>
            <a:ext cx="182245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55244">
              <a:lnSpc>
                <a:spcPct val="100000"/>
              </a:lnSpc>
              <a:spcBef>
                <a:spcPts val="45"/>
              </a:spcBef>
            </a:pPr>
            <a:r>
              <a:rPr sz="900" spc="70" dirty="0"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736716" y="4978589"/>
            <a:ext cx="182245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45"/>
              </a:spcBef>
            </a:pPr>
            <a:r>
              <a:rPr sz="900" spc="-150" dirty="0">
                <a:latin typeface="Calibri"/>
                <a:cs typeface="Calibri"/>
              </a:rPr>
              <a:t>11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9553259" y="4978589"/>
            <a:ext cx="182245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45"/>
              </a:spcBef>
            </a:pPr>
            <a:r>
              <a:rPr sz="900" spc="-150" dirty="0">
                <a:latin typeface="Calibri"/>
                <a:cs typeface="Calibri"/>
              </a:rPr>
              <a:t>11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68" name="object 68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3365918" y="1445490"/>
            <a:ext cx="3973195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70" dirty="0">
                <a:latin typeface="Calibri"/>
                <a:cs typeface="Calibri"/>
              </a:rPr>
              <a:t>Offering </a:t>
            </a:r>
            <a:r>
              <a:rPr sz="1200" spc="65" dirty="0">
                <a:latin typeface="Calibri"/>
                <a:cs typeface="Calibri"/>
              </a:rPr>
              <a:t>Group </a:t>
            </a:r>
            <a:r>
              <a:rPr sz="1200" spc="50" dirty="0">
                <a:latin typeface="Calibri"/>
                <a:cs typeface="Calibri"/>
              </a:rPr>
              <a:t>Trips </a:t>
            </a:r>
            <a:r>
              <a:rPr sz="1200" spc="55" dirty="0">
                <a:latin typeface="Calibri"/>
                <a:cs typeface="Calibri"/>
              </a:rPr>
              <a:t>In </a:t>
            </a:r>
            <a:r>
              <a:rPr sz="1200" spc="70" dirty="0">
                <a:latin typeface="Calibri"/>
                <a:cs typeface="Calibri"/>
              </a:rPr>
              <a:t>State </a:t>
            </a:r>
            <a:r>
              <a:rPr sz="1200" spc="50" dirty="0">
                <a:latin typeface="Calibri"/>
                <a:cs typeface="Calibri"/>
              </a:rPr>
              <a:t>to </a:t>
            </a:r>
            <a:r>
              <a:rPr sz="1200" spc="45" dirty="0">
                <a:latin typeface="Calibri"/>
                <a:cs typeface="Calibri"/>
              </a:rPr>
              <a:t>what </a:t>
            </a:r>
            <a:r>
              <a:rPr sz="1200" spc="20" dirty="0">
                <a:latin typeface="Calibri"/>
                <a:cs typeface="Calibri"/>
              </a:rPr>
              <a:t>point(s) </a:t>
            </a:r>
            <a:r>
              <a:rPr sz="1200" spc="45" dirty="0">
                <a:latin typeface="Calibri"/>
                <a:cs typeface="Calibri"/>
              </a:rPr>
              <a:t>of</a:t>
            </a:r>
            <a:r>
              <a:rPr sz="1200" spc="-110" dirty="0">
                <a:latin typeface="Calibri"/>
                <a:cs typeface="Calibri"/>
              </a:rPr>
              <a:t> </a:t>
            </a:r>
            <a:r>
              <a:rPr sz="1200" spc="45" dirty="0">
                <a:latin typeface="Calibri"/>
                <a:cs typeface="Calibri"/>
              </a:rPr>
              <a:t>interest?</a:t>
            </a:r>
            <a:endParaRPr sz="120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  <a:spcBef>
                <a:spcPts val="735"/>
              </a:spcBef>
            </a:pPr>
            <a:r>
              <a:rPr sz="900" spc="-10" dirty="0">
                <a:solidFill>
                  <a:srgbClr val="9194AA"/>
                </a:solidFill>
                <a:latin typeface="Calibri"/>
                <a:cs typeface="Calibri"/>
              </a:rPr>
              <a:t>126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403</a:t>
            </a:r>
            <a:r>
              <a:rPr sz="900" spc="25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6054" y="2077694"/>
            <a:ext cx="9731375" cy="314960"/>
          </a:xfrm>
          <a:custGeom>
            <a:avLst/>
            <a:gdLst/>
            <a:ahLst/>
            <a:cxnLst/>
            <a:rect l="l" t="t" r="r" b="b"/>
            <a:pathLst>
              <a:path w="9731375" h="314960">
                <a:moveTo>
                  <a:pt x="9730803" y="13792"/>
                </a:moveTo>
                <a:lnTo>
                  <a:pt x="9728949" y="9296"/>
                </a:lnTo>
                <a:lnTo>
                  <a:pt x="9721494" y="1854"/>
                </a:lnTo>
                <a:lnTo>
                  <a:pt x="9717011" y="0"/>
                </a:lnTo>
                <a:lnTo>
                  <a:pt x="7195655" y="0"/>
                </a:lnTo>
                <a:lnTo>
                  <a:pt x="13804" y="0"/>
                </a:lnTo>
                <a:lnTo>
                  <a:pt x="9309" y="1854"/>
                </a:lnTo>
                <a:lnTo>
                  <a:pt x="1866" y="9296"/>
                </a:lnTo>
                <a:lnTo>
                  <a:pt x="0" y="13792"/>
                </a:lnTo>
                <a:lnTo>
                  <a:pt x="0" y="314502"/>
                </a:lnTo>
                <a:lnTo>
                  <a:pt x="7195655" y="314502"/>
                </a:lnTo>
                <a:lnTo>
                  <a:pt x="9730803" y="314502"/>
                </a:lnTo>
                <a:lnTo>
                  <a:pt x="9730803" y="13792"/>
                </a:lnTo>
                <a:close/>
              </a:path>
            </a:pathLst>
          </a:custGeom>
          <a:solidFill>
            <a:srgbClr val="F1F2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06327" y="2497032"/>
            <a:ext cx="286385" cy="229235"/>
          </a:xfrm>
          <a:custGeom>
            <a:avLst/>
            <a:gdLst/>
            <a:ahLst/>
            <a:cxnLst/>
            <a:rect l="l" t="t" r="r" b="b"/>
            <a:pathLst>
              <a:path w="286384" h="229235">
                <a:moveTo>
                  <a:pt x="252852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52852" y="0"/>
                </a:lnTo>
                <a:lnTo>
                  <a:pt x="284951" y="28204"/>
                </a:lnTo>
                <a:lnTo>
                  <a:pt x="285919" y="33067"/>
                </a:lnTo>
                <a:lnTo>
                  <a:pt x="285919" y="195668"/>
                </a:lnTo>
                <a:lnTo>
                  <a:pt x="257714" y="227768"/>
                </a:lnTo>
                <a:lnTo>
                  <a:pt x="252852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86063" y="2811544"/>
            <a:ext cx="9731375" cy="400685"/>
            <a:chOff x="486063" y="2811544"/>
            <a:chExt cx="9731375" cy="400685"/>
          </a:xfrm>
        </p:grpSpPr>
        <p:sp>
          <p:nvSpPr>
            <p:cNvPr id="7" name="object 7"/>
            <p:cNvSpPr/>
            <p:nvPr/>
          </p:nvSpPr>
          <p:spPr>
            <a:xfrm>
              <a:off x="486063" y="2811544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81710" y="2811544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806327" y="2897320"/>
              <a:ext cx="286385" cy="229235"/>
            </a:xfrm>
            <a:custGeom>
              <a:avLst/>
              <a:gdLst/>
              <a:ahLst/>
              <a:cxnLst/>
              <a:rect l="l" t="t" r="r" b="b"/>
              <a:pathLst>
                <a:path w="286384" h="229235">
                  <a:moveTo>
                    <a:pt x="252852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7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52852" y="0"/>
                  </a:lnTo>
                  <a:lnTo>
                    <a:pt x="284951" y="28204"/>
                  </a:lnTo>
                  <a:lnTo>
                    <a:pt x="285919" y="33067"/>
                  </a:lnTo>
                  <a:lnTo>
                    <a:pt x="285919" y="195668"/>
                  </a:lnTo>
                  <a:lnTo>
                    <a:pt x="257714" y="227768"/>
                  </a:lnTo>
                  <a:lnTo>
                    <a:pt x="252852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8806327" y="3297608"/>
            <a:ext cx="286385" cy="229235"/>
          </a:xfrm>
          <a:custGeom>
            <a:avLst/>
            <a:gdLst/>
            <a:ahLst/>
            <a:cxnLst/>
            <a:rect l="l" t="t" r="r" b="b"/>
            <a:pathLst>
              <a:path w="286384" h="229235">
                <a:moveTo>
                  <a:pt x="252852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52852" y="0"/>
                </a:lnTo>
                <a:lnTo>
                  <a:pt x="284951" y="28204"/>
                </a:lnTo>
                <a:lnTo>
                  <a:pt x="285919" y="33067"/>
                </a:lnTo>
                <a:lnTo>
                  <a:pt x="285919" y="195668"/>
                </a:lnTo>
                <a:lnTo>
                  <a:pt x="257714" y="227768"/>
                </a:lnTo>
                <a:lnTo>
                  <a:pt x="252852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486063" y="3612119"/>
            <a:ext cx="9731375" cy="400685"/>
            <a:chOff x="486063" y="3612119"/>
            <a:chExt cx="9731375" cy="400685"/>
          </a:xfrm>
        </p:grpSpPr>
        <p:sp>
          <p:nvSpPr>
            <p:cNvPr id="12" name="object 12"/>
            <p:cNvSpPr/>
            <p:nvPr/>
          </p:nvSpPr>
          <p:spPr>
            <a:xfrm>
              <a:off x="486063" y="3612119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681710" y="3612119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806327" y="3697895"/>
              <a:ext cx="286385" cy="229235"/>
            </a:xfrm>
            <a:custGeom>
              <a:avLst/>
              <a:gdLst/>
              <a:ahLst/>
              <a:cxnLst/>
              <a:rect l="l" t="t" r="r" b="b"/>
              <a:pathLst>
                <a:path w="286384" h="229235">
                  <a:moveTo>
                    <a:pt x="252852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7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52852" y="0"/>
                  </a:lnTo>
                  <a:lnTo>
                    <a:pt x="284951" y="28204"/>
                  </a:lnTo>
                  <a:lnTo>
                    <a:pt x="285919" y="33067"/>
                  </a:lnTo>
                  <a:lnTo>
                    <a:pt x="285919" y="195668"/>
                  </a:lnTo>
                  <a:lnTo>
                    <a:pt x="257714" y="227768"/>
                  </a:lnTo>
                  <a:lnTo>
                    <a:pt x="252852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8806327" y="4098183"/>
            <a:ext cx="286385" cy="229235"/>
          </a:xfrm>
          <a:custGeom>
            <a:avLst/>
            <a:gdLst/>
            <a:ahLst/>
            <a:cxnLst/>
            <a:rect l="l" t="t" r="r" b="b"/>
            <a:pathLst>
              <a:path w="286384" h="229235">
                <a:moveTo>
                  <a:pt x="252852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52852" y="0"/>
                </a:lnTo>
                <a:lnTo>
                  <a:pt x="284951" y="28204"/>
                </a:lnTo>
                <a:lnTo>
                  <a:pt x="285919" y="33067"/>
                </a:lnTo>
                <a:lnTo>
                  <a:pt x="285919" y="195668"/>
                </a:lnTo>
                <a:lnTo>
                  <a:pt x="257714" y="227768"/>
                </a:lnTo>
                <a:lnTo>
                  <a:pt x="252852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486063" y="4412694"/>
            <a:ext cx="9731375" cy="400685"/>
            <a:chOff x="486063" y="4412694"/>
            <a:chExt cx="9731375" cy="400685"/>
          </a:xfrm>
        </p:grpSpPr>
        <p:sp>
          <p:nvSpPr>
            <p:cNvPr id="17" name="object 17"/>
            <p:cNvSpPr/>
            <p:nvPr/>
          </p:nvSpPr>
          <p:spPr>
            <a:xfrm>
              <a:off x="486063" y="4412694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81710" y="4412694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806327" y="4498470"/>
              <a:ext cx="286385" cy="229235"/>
            </a:xfrm>
            <a:custGeom>
              <a:avLst/>
              <a:gdLst/>
              <a:ahLst/>
              <a:cxnLst/>
              <a:rect l="l" t="t" r="r" b="b"/>
              <a:pathLst>
                <a:path w="286384" h="229235">
                  <a:moveTo>
                    <a:pt x="252852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7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52852" y="0"/>
                  </a:lnTo>
                  <a:lnTo>
                    <a:pt x="284951" y="28203"/>
                  </a:lnTo>
                  <a:lnTo>
                    <a:pt x="285919" y="33067"/>
                  </a:lnTo>
                  <a:lnTo>
                    <a:pt x="285919" y="195668"/>
                  </a:lnTo>
                  <a:lnTo>
                    <a:pt x="257714" y="227768"/>
                  </a:lnTo>
                  <a:lnTo>
                    <a:pt x="252852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8825389" y="4898758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4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486063" y="5213270"/>
            <a:ext cx="9731375" cy="400685"/>
            <a:chOff x="486063" y="5213270"/>
            <a:chExt cx="9731375" cy="400685"/>
          </a:xfrm>
        </p:grpSpPr>
        <p:sp>
          <p:nvSpPr>
            <p:cNvPr id="22" name="object 22"/>
            <p:cNvSpPr/>
            <p:nvPr/>
          </p:nvSpPr>
          <p:spPr>
            <a:xfrm>
              <a:off x="486063" y="5213270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681710" y="5213270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825389" y="5299046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0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3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8825389" y="5699333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7"/>
                </a:lnTo>
                <a:lnTo>
                  <a:pt x="966" y="200530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3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7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6" name="object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368249"/>
              </p:ext>
            </p:extLst>
          </p:nvPr>
        </p:nvGraphicFramePr>
        <p:xfrm>
          <a:off x="469178" y="2063181"/>
          <a:ext cx="9740899" cy="39312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5345"/>
                <a:gridCol w="2535554"/>
              </a:tblGrid>
              <a:tr h="324042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spc="45" dirty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Data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spc="75" dirty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Responses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</a:tr>
              <a:tr h="4098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spc="6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North</a:t>
                      </a:r>
                      <a:r>
                        <a:rPr lang="en-US" sz="900" spc="6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Central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37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spc="7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Allegheny</a:t>
                      </a:r>
                      <a:r>
                        <a:rPr lang="en-US" sz="900" spc="7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National Forest, County, and Park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21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spc="3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Anywhere</a:t>
                      </a:r>
                      <a:r>
                        <a:rPr lang="en-US" sz="900" spc="30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in PA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17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dirty="0" smtClean="0">
                          <a:latin typeface="Calibri"/>
                          <a:cs typeface="Calibri"/>
                        </a:rPr>
                        <a:t>Erie Area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spc="5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North</a:t>
                      </a:r>
                      <a:r>
                        <a:rPr lang="en-US" sz="900" spc="5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East 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13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spc="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Laurel</a:t>
                      </a:r>
                      <a:r>
                        <a:rPr lang="en-US" sz="900" spc="50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Highlands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spc="3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Central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395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27" name="object 27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28" name="object 28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0"/>
                  </a:lnTo>
                  <a:lnTo>
                    <a:pt x="0" y="4574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0"/>
                  </a:lnTo>
                  <a:lnTo>
                    <a:pt x="0" y="4574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3227723" y="1445490"/>
            <a:ext cx="4249420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70" dirty="0">
                <a:latin typeface="Calibri"/>
                <a:cs typeface="Calibri"/>
              </a:rPr>
              <a:t>Offering </a:t>
            </a:r>
            <a:r>
              <a:rPr sz="1200" spc="65" dirty="0">
                <a:latin typeface="Calibri"/>
                <a:cs typeface="Calibri"/>
              </a:rPr>
              <a:t>Group </a:t>
            </a:r>
            <a:r>
              <a:rPr sz="1200" spc="50" dirty="0">
                <a:latin typeface="Calibri"/>
                <a:cs typeface="Calibri"/>
              </a:rPr>
              <a:t>Trips </a:t>
            </a:r>
            <a:r>
              <a:rPr sz="1200" spc="30" dirty="0">
                <a:latin typeface="Calibri"/>
                <a:cs typeface="Calibri"/>
              </a:rPr>
              <a:t>out </a:t>
            </a:r>
            <a:r>
              <a:rPr sz="1200" spc="45" dirty="0">
                <a:latin typeface="Calibri"/>
                <a:cs typeface="Calibri"/>
              </a:rPr>
              <a:t>of </a:t>
            </a:r>
            <a:r>
              <a:rPr sz="1200" spc="70" dirty="0">
                <a:latin typeface="Calibri"/>
                <a:cs typeface="Calibri"/>
              </a:rPr>
              <a:t>State </a:t>
            </a:r>
            <a:r>
              <a:rPr sz="1200" spc="50" dirty="0">
                <a:latin typeface="Calibri"/>
                <a:cs typeface="Calibri"/>
              </a:rPr>
              <a:t>to </a:t>
            </a:r>
            <a:r>
              <a:rPr sz="1200" spc="45" dirty="0">
                <a:latin typeface="Calibri"/>
                <a:cs typeface="Calibri"/>
              </a:rPr>
              <a:t>what </a:t>
            </a:r>
            <a:r>
              <a:rPr sz="1200" spc="20" dirty="0">
                <a:latin typeface="Calibri"/>
                <a:cs typeface="Calibri"/>
              </a:rPr>
              <a:t>point(s) </a:t>
            </a:r>
            <a:r>
              <a:rPr sz="1200" spc="45" dirty="0">
                <a:latin typeface="Calibri"/>
                <a:cs typeface="Calibri"/>
              </a:rPr>
              <a:t>of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45" dirty="0">
                <a:latin typeface="Calibri"/>
                <a:cs typeface="Calibri"/>
              </a:rPr>
              <a:t>interest?</a:t>
            </a:r>
            <a:endParaRPr sz="120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  <a:spcBef>
                <a:spcPts val="735"/>
              </a:spcBef>
            </a:pPr>
            <a:r>
              <a:rPr sz="900" spc="-15" dirty="0">
                <a:solidFill>
                  <a:srgbClr val="9194AA"/>
                </a:solidFill>
                <a:latin typeface="Calibri"/>
                <a:cs typeface="Calibri"/>
              </a:rPr>
              <a:t>133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396</a:t>
            </a:r>
            <a:r>
              <a:rPr sz="900" spc="30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6054" y="2077694"/>
            <a:ext cx="9731375" cy="314960"/>
          </a:xfrm>
          <a:custGeom>
            <a:avLst/>
            <a:gdLst/>
            <a:ahLst/>
            <a:cxnLst/>
            <a:rect l="l" t="t" r="r" b="b"/>
            <a:pathLst>
              <a:path w="9731375" h="314960">
                <a:moveTo>
                  <a:pt x="9730803" y="13792"/>
                </a:moveTo>
                <a:lnTo>
                  <a:pt x="9728949" y="9296"/>
                </a:lnTo>
                <a:lnTo>
                  <a:pt x="9721494" y="1854"/>
                </a:lnTo>
                <a:lnTo>
                  <a:pt x="9717011" y="0"/>
                </a:lnTo>
                <a:lnTo>
                  <a:pt x="7195655" y="0"/>
                </a:lnTo>
                <a:lnTo>
                  <a:pt x="13804" y="0"/>
                </a:lnTo>
                <a:lnTo>
                  <a:pt x="9309" y="1854"/>
                </a:lnTo>
                <a:lnTo>
                  <a:pt x="1866" y="9296"/>
                </a:lnTo>
                <a:lnTo>
                  <a:pt x="0" y="13792"/>
                </a:lnTo>
                <a:lnTo>
                  <a:pt x="0" y="314502"/>
                </a:lnTo>
                <a:lnTo>
                  <a:pt x="7195655" y="314502"/>
                </a:lnTo>
                <a:lnTo>
                  <a:pt x="9730803" y="314502"/>
                </a:lnTo>
                <a:lnTo>
                  <a:pt x="9730803" y="13792"/>
                </a:lnTo>
                <a:close/>
              </a:path>
            </a:pathLst>
          </a:custGeom>
          <a:solidFill>
            <a:srgbClr val="F1F2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06327" y="2497032"/>
            <a:ext cx="286385" cy="229235"/>
          </a:xfrm>
          <a:custGeom>
            <a:avLst/>
            <a:gdLst/>
            <a:ahLst/>
            <a:cxnLst/>
            <a:rect l="l" t="t" r="r" b="b"/>
            <a:pathLst>
              <a:path w="286384" h="229235">
                <a:moveTo>
                  <a:pt x="252852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52852" y="0"/>
                </a:lnTo>
                <a:lnTo>
                  <a:pt x="284951" y="28204"/>
                </a:lnTo>
                <a:lnTo>
                  <a:pt x="285919" y="33067"/>
                </a:lnTo>
                <a:lnTo>
                  <a:pt x="285919" y="195668"/>
                </a:lnTo>
                <a:lnTo>
                  <a:pt x="257714" y="227768"/>
                </a:lnTo>
                <a:lnTo>
                  <a:pt x="252852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86063" y="2811544"/>
            <a:ext cx="9731375" cy="400685"/>
            <a:chOff x="486063" y="2811544"/>
            <a:chExt cx="9731375" cy="400685"/>
          </a:xfrm>
        </p:grpSpPr>
        <p:sp>
          <p:nvSpPr>
            <p:cNvPr id="7" name="object 7"/>
            <p:cNvSpPr/>
            <p:nvPr/>
          </p:nvSpPr>
          <p:spPr>
            <a:xfrm>
              <a:off x="486063" y="2811544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81710" y="2811544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806327" y="2897320"/>
              <a:ext cx="286385" cy="229235"/>
            </a:xfrm>
            <a:custGeom>
              <a:avLst/>
              <a:gdLst/>
              <a:ahLst/>
              <a:cxnLst/>
              <a:rect l="l" t="t" r="r" b="b"/>
              <a:pathLst>
                <a:path w="286384" h="229235">
                  <a:moveTo>
                    <a:pt x="252852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7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52852" y="0"/>
                  </a:lnTo>
                  <a:lnTo>
                    <a:pt x="284951" y="28204"/>
                  </a:lnTo>
                  <a:lnTo>
                    <a:pt x="285919" y="33067"/>
                  </a:lnTo>
                  <a:lnTo>
                    <a:pt x="285919" y="195668"/>
                  </a:lnTo>
                  <a:lnTo>
                    <a:pt x="257714" y="227768"/>
                  </a:lnTo>
                  <a:lnTo>
                    <a:pt x="252852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8806327" y="3297608"/>
            <a:ext cx="286385" cy="229235"/>
          </a:xfrm>
          <a:custGeom>
            <a:avLst/>
            <a:gdLst/>
            <a:ahLst/>
            <a:cxnLst/>
            <a:rect l="l" t="t" r="r" b="b"/>
            <a:pathLst>
              <a:path w="286384" h="229235">
                <a:moveTo>
                  <a:pt x="252852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7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52852" y="0"/>
                </a:lnTo>
                <a:lnTo>
                  <a:pt x="284951" y="28204"/>
                </a:lnTo>
                <a:lnTo>
                  <a:pt x="285919" y="33067"/>
                </a:lnTo>
                <a:lnTo>
                  <a:pt x="285919" y="195668"/>
                </a:lnTo>
                <a:lnTo>
                  <a:pt x="257714" y="227768"/>
                </a:lnTo>
                <a:lnTo>
                  <a:pt x="252852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486063" y="3612119"/>
            <a:ext cx="9731375" cy="400685"/>
            <a:chOff x="486063" y="3612119"/>
            <a:chExt cx="9731375" cy="400685"/>
          </a:xfrm>
        </p:grpSpPr>
        <p:sp>
          <p:nvSpPr>
            <p:cNvPr id="12" name="object 12"/>
            <p:cNvSpPr/>
            <p:nvPr/>
          </p:nvSpPr>
          <p:spPr>
            <a:xfrm>
              <a:off x="486063" y="3612119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681710" y="3612119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806327" y="3697895"/>
              <a:ext cx="286385" cy="229235"/>
            </a:xfrm>
            <a:custGeom>
              <a:avLst/>
              <a:gdLst/>
              <a:ahLst/>
              <a:cxnLst/>
              <a:rect l="l" t="t" r="r" b="b"/>
              <a:pathLst>
                <a:path w="286384" h="229235">
                  <a:moveTo>
                    <a:pt x="252852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7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52852" y="0"/>
                  </a:lnTo>
                  <a:lnTo>
                    <a:pt x="284951" y="28204"/>
                  </a:lnTo>
                  <a:lnTo>
                    <a:pt x="285919" y="33067"/>
                  </a:lnTo>
                  <a:lnTo>
                    <a:pt x="285919" y="195668"/>
                  </a:lnTo>
                  <a:lnTo>
                    <a:pt x="257714" y="227768"/>
                  </a:lnTo>
                  <a:lnTo>
                    <a:pt x="252852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8825389" y="4098183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4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486063" y="4412694"/>
            <a:ext cx="9731375" cy="400685"/>
            <a:chOff x="486063" y="4412694"/>
            <a:chExt cx="9731375" cy="400685"/>
          </a:xfrm>
        </p:grpSpPr>
        <p:sp>
          <p:nvSpPr>
            <p:cNvPr id="17" name="object 17"/>
            <p:cNvSpPr/>
            <p:nvPr/>
          </p:nvSpPr>
          <p:spPr>
            <a:xfrm>
              <a:off x="486063" y="4412694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81710" y="4412694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825389" y="4498470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3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8825389" y="4898758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4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486063" y="5213270"/>
            <a:ext cx="9731375" cy="400685"/>
            <a:chOff x="486063" y="5213270"/>
            <a:chExt cx="9731375" cy="400685"/>
          </a:xfrm>
        </p:grpSpPr>
        <p:sp>
          <p:nvSpPr>
            <p:cNvPr id="22" name="object 22"/>
            <p:cNvSpPr/>
            <p:nvPr/>
          </p:nvSpPr>
          <p:spPr>
            <a:xfrm>
              <a:off x="486063" y="5213270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681710" y="5213270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825389" y="5299046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0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3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8825389" y="5699333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7"/>
                </a:lnTo>
                <a:lnTo>
                  <a:pt x="966" y="200530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3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7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6" name="object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879804"/>
              </p:ext>
            </p:extLst>
          </p:nvPr>
        </p:nvGraphicFramePr>
        <p:xfrm>
          <a:off x="469178" y="2063181"/>
          <a:ext cx="9740899" cy="3926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5345"/>
                <a:gridCol w="2535554"/>
              </a:tblGrid>
              <a:tr h="324042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spc="45" dirty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Data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spc="75" dirty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Responses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</a:tr>
              <a:tr h="4098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spc="2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Maine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34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spc="8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Michigan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32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spc="3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Adirondacks</a:t>
                      </a:r>
                      <a:r>
                        <a:rPr lang="en-US" sz="900" spc="30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Area/</a:t>
                      </a:r>
                      <a:r>
                        <a:rPr lang="en-US" sz="900" spc="30" baseline="0" dirty="0" err="1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Tughill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24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spc="4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Canada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+mn-lt"/>
                          <a:cs typeface="Calibri"/>
                        </a:rPr>
                        <a:t>Jackson Hole/Yellowstone Park/Montana</a:t>
                      </a: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spc="4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Western</a:t>
                      </a:r>
                      <a:r>
                        <a:rPr lang="en-US" sz="900" spc="40" baseline="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New York</a:t>
                      </a:r>
                      <a:endParaRPr lang="en-US" sz="900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spc="3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Vermont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spc="3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Anywhere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3907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900" spc="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New</a:t>
                      </a:r>
                      <a:r>
                        <a:rPr lang="en-US" sz="900" spc="50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Hampshire = 5, Wisconsin =3, South Dakota = 1, North Dakota = 1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27" name="object 27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28" name="object 28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4447648" y="1445490"/>
            <a:ext cx="1810385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55" dirty="0">
                <a:latin typeface="Calibri"/>
                <a:cs typeface="Calibri"/>
              </a:rPr>
              <a:t>Providing </a:t>
            </a:r>
            <a:r>
              <a:rPr sz="1200" spc="40" dirty="0">
                <a:latin typeface="Calibri"/>
                <a:cs typeface="Calibri"/>
              </a:rPr>
              <a:t>Training</a:t>
            </a:r>
            <a:r>
              <a:rPr sz="1200" spc="-90" dirty="0">
                <a:latin typeface="Calibri"/>
                <a:cs typeface="Calibri"/>
              </a:rPr>
              <a:t> </a:t>
            </a:r>
            <a:r>
              <a:rPr sz="1200" spc="75" dirty="0">
                <a:latin typeface="Calibri"/>
                <a:cs typeface="Calibri"/>
              </a:rPr>
              <a:t>Classes</a:t>
            </a:r>
            <a:endParaRPr sz="12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735"/>
              </a:spcBef>
            </a:pP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507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</a:t>
            </a:r>
            <a:r>
              <a:rPr sz="900" spc="50" dirty="0">
                <a:solidFill>
                  <a:srgbClr val="9194AA"/>
                </a:solidFill>
                <a:latin typeface="Calibri"/>
                <a:cs typeface="Calibri"/>
              </a:rPr>
              <a:t>22</a:t>
            </a:r>
            <a:r>
              <a:rPr sz="900" spc="-40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7357" y="5880416"/>
            <a:ext cx="114368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441444" y="5848655"/>
            <a:ext cx="10737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Extremely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02588" y="5880416"/>
            <a:ext cx="114368" cy="114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756675" y="5848655"/>
            <a:ext cx="78740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Very</a:t>
            </a:r>
            <a:r>
              <a:rPr sz="9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631899" y="5880416"/>
            <a:ext cx="114368" cy="1143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85986" y="5848655"/>
            <a:ext cx="11499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Moderately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23375" y="5880416"/>
            <a:ext cx="114368" cy="1143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177462" y="5848655"/>
            <a:ext cx="9404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Slightly</a:t>
            </a:r>
            <a:r>
              <a:rPr sz="9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205177" y="5880416"/>
            <a:ext cx="114368" cy="1143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359264" y="5848655"/>
            <a:ext cx="10737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Not 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At </a:t>
            </a: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All</a:t>
            </a:r>
            <a:r>
              <a:rPr sz="900" spc="-1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795812" y="2063390"/>
            <a:ext cx="9149715" cy="3383915"/>
            <a:chOff x="795812" y="2063390"/>
            <a:chExt cx="9149715" cy="3383915"/>
          </a:xfrm>
        </p:grpSpPr>
        <p:sp>
          <p:nvSpPr>
            <p:cNvPr id="15" name="object 15"/>
            <p:cNvSpPr/>
            <p:nvPr/>
          </p:nvSpPr>
          <p:spPr>
            <a:xfrm>
              <a:off x="800575" y="2068152"/>
              <a:ext cx="9140190" cy="3374390"/>
            </a:xfrm>
            <a:custGeom>
              <a:avLst/>
              <a:gdLst/>
              <a:ahLst/>
              <a:cxnLst/>
              <a:rect l="l" t="t" r="r" b="b"/>
              <a:pathLst>
                <a:path w="9140190" h="3374390">
                  <a:moveTo>
                    <a:pt x="57183" y="3316669"/>
                  </a:moveTo>
                  <a:lnTo>
                    <a:pt x="9139901" y="3316669"/>
                  </a:lnTo>
                </a:path>
                <a:path w="9140190" h="3374390">
                  <a:moveTo>
                    <a:pt x="57183" y="3316669"/>
                  </a:moveTo>
                  <a:lnTo>
                    <a:pt x="9139901" y="3316669"/>
                  </a:lnTo>
                </a:path>
                <a:path w="9140190" h="3374390">
                  <a:moveTo>
                    <a:pt x="1192523" y="3373853"/>
                  </a:moveTo>
                  <a:lnTo>
                    <a:pt x="1192523" y="3316669"/>
                  </a:lnTo>
                </a:path>
                <a:path w="9140190" h="3374390">
                  <a:moveTo>
                    <a:pt x="3463203" y="3373853"/>
                  </a:moveTo>
                  <a:lnTo>
                    <a:pt x="3463203" y="3316669"/>
                  </a:lnTo>
                </a:path>
                <a:path w="9140190" h="3374390">
                  <a:moveTo>
                    <a:pt x="5733882" y="3373853"/>
                  </a:moveTo>
                  <a:lnTo>
                    <a:pt x="5733882" y="3316669"/>
                  </a:lnTo>
                </a:path>
                <a:path w="9140190" h="3374390">
                  <a:moveTo>
                    <a:pt x="8004561" y="3373853"/>
                  </a:moveTo>
                  <a:lnTo>
                    <a:pt x="8004561" y="3316669"/>
                  </a:lnTo>
                </a:path>
                <a:path w="9140190" h="3374390">
                  <a:moveTo>
                    <a:pt x="57183" y="2425091"/>
                  </a:moveTo>
                  <a:lnTo>
                    <a:pt x="9139901" y="2425091"/>
                  </a:lnTo>
                </a:path>
                <a:path w="9140190" h="3374390">
                  <a:moveTo>
                    <a:pt x="57183" y="1533513"/>
                  </a:moveTo>
                  <a:lnTo>
                    <a:pt x="9139901" y="1533513"/>
                  </a:lnTo>
                </a:path>
                <a:path w="9140190" h="3374390">
                  <a:moveTo>
                    <a:pt x="57183" y="641935"/>
                  </a:moveTo>
                  <a:lnTo>
                    <a:pt x="9139901" y="641935"/>
                  </a:lnTo>
                </a:path>
                <a:path w="9140190" h="3374390">
                  <a:moveTo>
                    <a:pt x="57183" y="0"/>
                  </a:moveTo>
                  <a:lnTo>
                    <a:pt x="9139901" y="0"/>
                  </a:lnTo>
                </a:path>
                <a:path w="9140190" h="3374390">
                  <a:moveTo>
                    <a:pt x="57183" y="0"/>
                  </a:moveTo>
                  <a:lnTo>
                    <a:pt x="57183" y="3316669"/>
                  </a:lnTo>
                </a:path>
                <a:path w="9140190" h="3374390">
                  <a:moveTo>
                    <a:pt x="0" y="3316669"/>
                  </a:moveTo>
                  <a:lnTo>
                    <a:pt x="57183" y="3316669"/>
                  </a:lnTo>
                </a:path>
                <a:path w="9140190" h="3374390">
                  <a:moveTo>
                    <a:pt x="0" y="2425091"/>
                  </a:moveTo>
                  <a:lnTo>
                    <a:pt x="57183" y="2425091"/>
                  </a:lnTo>
                </a:path>
                <a:path w="9140190" h="3374390">
                  <a:moveTo>
                    <a:pt x="0" y="1533513"/>
                  </a:moveTo>
                  <a:lnTo>
                    <a:pt x="57183" y="1533513"/>
                  </a:lnTo>
                </a:path>
                <a:path w="9140190" h="3374390">
                  <a:moveTo>
                    <a:pt x="0" y="641935"/>
                  </a:moveTo>
                  <a:lnTo>
                    <a:pt x="57183" y="641935"/>
                  </a:lnTo>
                </a:path>
              </a:pathLst>
            </a:custGeom>
            <a:ln w="9530">
              <a:solidFill>
                <a:srgbClr val="DEDF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84821" y="2620936"/>
              <a:ext cx="7059930" cy="2764155"/>
            </a:xfrm>
            <a:custGeom>
              <a:avLst/>
              <a:gdLst/>
              <a:ahLst/>
              <a:cxnLst/>
              <a:rect l="l" t="t" r="r" b="b"/>
              <a:pathLst>
                <a:path w="7059930" h="2764154">
                  <a:moveTo>
                    <a:pt x="247802" y="1067295"/>
                  </a:moveTo>
                  <a:lnTo>
                    <a:pt x="219595" y="1035202"/>
                  </a:lnTo>
                  <a:lnTo>
                    <a:pt x="214731" y="1034224"/>
                  </a:lnTo>
                  <a:lnTo>
                    <a:pt x="33070" y="1034224"/>
                  </a:lnTo>
                  <a:lnTo>
                    <a:pt x="965" y="1062431"/>
                  </a:lnTo>
                  <a:lnTo>
                    <a:pt x="0" y="1067295"/>
                  </a:lnTo>
                  <a:lnTo>
                    <a:pt x="0" y="1072349"/>
                  </a:lnTo>
                  <a:lnTo>
                    <a:pt x="0" y="2763888"/>
                  </a:lnTo>
                  <a:lnTo>
                    <a:pt x="247802" y="2763888"/>
                  </a:lnTo>
                  <a:lnTo>
                    <a:pt x="247802" y="1067295"/>
                  </a:lnTo>
                  <a:close/>
                </a:path>
                <a:path w="7059930" h="2764154">
                  <a:moveTo>
                    <a:pt x="2518473" y="1325854"/>
                  </a:moveTo>
                  <a:lnTo>
                    <a:pt x="2490266" y="1293761"/>
                  </a:lnTo>
                  <a:lnTo>
                    <a:pt x="2485402" y="1292783"/>
                  </a:lnTo>
                  <a:lnTo>
                    <a:pt x="2303742" y="1292783"/>
                  </a:lnTo>
                  <a:lnTo>
                    <a:pt x="2271649" y="1320990"/>
                  </a:lnTo>
                  <a:lnTo>
                    <a:pt x="2270683" y="1325854"/>
                  </a:lnTo>
                  <a:lnTo>
                    <a:pt x="2270683" y="1330909"/>
                  </a:lnTo>
                  <a:lnTo>
                    <a:pt x="2270683" y="2763888"/>
                  </a:lnTo>
                  <a:lnTo>
                    <a:pt x="2518473" y="2763888"/>
                  </a:lnTo>
                  <a:lnTo>
                    <a:pt x="2518473" y="1325854"/>
                  </a:lnTo>
                  <a:close/>
                </a:path>
                <a:path w="7059930" h="2764154">
                  <a:moveTo>
                    <a:pt x="4789157" y="33070"/>
                  </a:moveTo>
                  <a:lnTo>
                    <a:pt x="4760950" y="965"/>
                  </a:lnTo>
                  <a:lnTo>
                    <a:pt x="4756086" y="0"/>
                  </a:lnTo>
                  <a:lnTo>
                    <a:pt x="4574425" y="0"/>
                  </a:lnTo>
                  <a:lnTo>
                    <a:pt x="4542320" y="28206"/>
                  </a:lnTo>
                  <a:lnTo>
                    <a:pt x="4541355" y="33070"/>
                  </a:lnTo>
                  <a:lnTo>
                    <a:pt x="4541355" y="38125"/>
                  </a:lnTo>
                  <a:lnTo>
                    <a:pt x="4541355" y="2763888"/>
                  </a:lnTo>
                  <a:lnTo>
                    <a:pt x="4789157" y="2763888"/>
                  </a:lnTo>
                  <a:lnTo>
                    <a:pt x="4789157" y="33070"/>
                  </a:lnTo>
                  <a:close/>
                </a:path>
                <a:path w="7059930" h="2764154">
                  <a:moveTo>
                    <a:pt x="7059841" y="2763888"/>
                  </a:moveTo>
                  <a:lnTo>
                    <a:pt x="7059828" y="514515"/>
                  </a:lnTo>
                  <a:lnTo>
                    <a:pt x="7031634" y="482422"/>
                  </a:lnTo>
                  <a:lnTo>
                    <a:pt x="7026770" y="481457"/>
                  </a:lnTo>
                  <a:lnTo>
                    <a:pt x="6845109" y="481457"/>
                  </a:lnTo>
                  <a:lnTo>
                    <a:pt x="6813004" y="509651"/>
                  </a:lnTo>
                  <a:lnTo>
                    <a:pt x="6812039" y="514515"/>
                  </a:lnTo>
                  <a:lnTo>
                    <a:pt x="6812039" y="519569"/>
                  </a:lnTo>
                  <a:lnTo>
                    <a:pt x="6812039" y="2763888"/>
                  </a:lnTo>
                  <a:lnTo>
                    <a:pt x="7059841" y="2763888"/>
                  </a:lnTo>
                  <a:close/>
                </a:path>
              </a:pathLst>
            </a:custGeom>
            <a:solidFill>
              <a:srgbClr val="C6A8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275130" y="5448367"/>
            <a:ext cx="144081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50" dirty="0">
                <a:solidFill>
                  <a:srgbClr val="333333"/>
                </a:solidFill>
                <a:latin typeface="Calibri"/>
                <a:cs typeface="Calibri"/>
              </a:rPr>
              <a:t>Snowmobile </a:t>
            </a: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Safety</a:t>
            </a:r>
            <a:r>
              <a:rPr sz="9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Classes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29202" y="5448367"/>
            <a:ext cx="126492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Groomer Driver</a:t>
            </a:r>
            <a:r>
              <a:rPr sz="900" spc="-8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25" dirty="0">
                <a:solidFill>
                  <a:srgbClr val="333333"/>
                </a:solidFill>
                <a:latin typeface="Calibri"/>
                <a:cs typeface="Calibri"/>
              </a:rPr>
              <a:t>Training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06886" y="5448367"/>
            <a:ext cx="1669414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20" dirty="0">
                <a:solidFill>
                  <a:srgbClr val="333333"/>
                </a:solidFill>
                <a:latin typeface="Calibri"/>
                <a:cs typeface="Calibri"/>
              </a:rPr>
              <a:t>Private </a:t>
            </a: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Landowner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55" dirty="0">
                <a:solidFill>
                  <a:srgbClr val="333333"/>
                </a:solidFill>
                <a:latin typeface="Calibri"/>
                <a:cs typeface="Calibri"/>
              </a:rPr>
              <a:t>Agreements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446951" y="5448367"/>
            <a:ext cx="72136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0" dirty="0">
                <a:solidFill>
                  <a:srgbClr val="333333"/>
                </a:solidFill>
                <a:latin typeface="Calibri"/>
                <a:cs typeface="Calibri"/>
              </a:rPr>
              <a:t>Grant</a:t>
            </a:r>
            <a:r>
              <a:rPr sz="9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Writing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02099" y="5298354"/>
            <a:ext cx="9652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7262" y="4406776"/>
            <a:ext cx="2012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8670" y="3515199"/>
            <a:ext cx="22987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20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68670" y="2623621"/>
            <a:ext cx="22987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10249" y="3656947"/>
            <a:ext cx="1974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latin typeface="Calibri"/>
                <a:cs typeface="Calibri"/>
              </a:rPr>
              <a:t>1</a:t>
            </a:r>
            <a:r>
              <a:rPr sz="900" spc="65" dirty="0">
                <a:latin typeface="Calibri"/>
                <a:cs typeface="Calibri"/>
              </a:rPr>
              <a:t>9</a:t>
            </a:r>
            <a:r>
              <a:rPr sz="900" spc="70" dirty="0"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86423" y="3480440"/>
            <a:ext cx="24892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40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627782" y="2406943"/>
            <a:ext cx="2489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6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4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36195">
              <a:lnSpc>
                <a:spcPct val="100000"/>
              </a:lnSpc>
              <a:spcBef>
                <a:spcPts val="309"/>
              </a:spcBef>
            </a:pPr>
            <a:r>
              <a:rPr sz="900" dirty="0">
                <a:latin typeface="Calibri"/>
                <a:cs typeface="Calibri"/>
              </a:rPr>
              <a:t>310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898461" y="2888395"/>
            <a:ext cx="2489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5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3%</a:t>
            </a:r>
            <a:endParaRPr sz="900">
              <a:latin typeface="Calibri"/>
              <a:cs typeface="Calibri"/>
            </a:endParaRPr>
          </a:p>
          <a:p>
            <a:pPr marL="22225">
              <a:lnSpc>
                <a:spcPct val="100000"/>
              </a:lnSpc>
              <a:spcBef>
                <a:spcPts val="309"/>
              </a:spcBef>
            </a:pPr>
            <a:r>
              <a:rPr sz="900" spc="65" dirty="0">
                <a:latin typeface="Calibri"/>
                <a:cs typeface="Calibri"/>
              </a:rPr>
              <a:t>256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468856" y="3735412"/>
            <a:ext cx="7059930" cy="1649730"/>
          </a:xfrm>
          <a:custGeom>
            <a:avLst/>
            <a:gdLst/>
            <a:ahLst/>
            <a:cxnLst/>
            <a:rect l="l" t="t" r="r" b="b"/>
            <a:pathLst>
              <a:path w="7059930" h="1649729">
                <a:moveTo>
                  <a:pt x="247802" y="300532"/>
                </a:moveTo>
                <a:lnTo>
                  <a:pt x="219595" y="268439"/>
                </a:lnTo>
                <a:lnTo>
                  <a:pt x="214731" y="267474"/>
                </a:lnTo>
                <a:lnTo>
                  <a:pt x="33070" y="267474"/>
                </a:lnTo>
                <a:lnTo>
                  <a:pt x="965" y="295668"/>
                </a:lnTo>
                <a:lnTo>
                  <a:pt x="0" y="300532"/>
                </a:lnTo>
                <a:lnTo>
                  <a:pt x="0" y="305587"/>
                </a:lnTo>
                <a:lnTo>
                  <a:pt x="0" y="1649412"/>
                </a:lnTo>
                <a:lnTo>
                  <a:pt x="247802" y="1649412"/>
                </a:lnTo>
                <a:lnTo>
                  <a:pt x="247802" y="300532"/>
                </a:lnTo>
                <a:close/>
              </a:path>
              <a:path w="7059930" h="1649729">
                <a:moveTo>
                  <a:pt x="2518473" y="33058"/>
                </a:moveTo>
                <a:lnTo>
                  <a:pt x="2490279" y="965"/>
                </a:lnTo>
                <a:lnTo>
                  <a:pt x="2485415" y="0"/>
                </a:lnTo>
                <a:lnTo>
                  <a:pt x="2303754" y="0"/>
                </a:lnTo>
                <a:lnTo>
                  <a:pt x="2271649" y="28206"/>
                </a:lnTo>
                <a:lnTo>
                  <a:pt x="2270683" y="33058"/>
                </a:lnTo>
                <a:lnTo>
                  <a:pt x="2270683" y="38125"/>
                </a:lnTo>
                <a:lnTo>
                  <a:pt x="2270683" y="1649412"/>
                </a:lnTo>
                <a:lnTo>
                  <a:pt x="2518473" y="1649412"/>
                </a:lnTo>
                <a:lnTo>
                  <a:pt x="2518473" y="33058"/>
                </a:lnTo>
                <a:close/>
              </a:path>
              <a:path w="7059930" h="1649729">
                <a:moveTo>
                  <a:pt x="4789157" y="764159"/>
                </a:moveTo>
                <a:lnTo>
                  <a:pt x="4760950" y="732053"/>
                </a:lnTo>
                <a:lnTo>
                  <a:pt x="4756086" y="731088"/>
                </a:lnTo>
                <a:lnTo>
                  <a:pt x="4574425" y="731088"/>
                </a:lnTo>
                <a:lnTo>
                  <a:pt x="4542333" y="759294"/>
                </a:lnTo>
                <a:lnTo>
                  <a:pt x="4541355" y="769213"/>
                </a:lnTo>
                <a:lnTo>
                  <a:pt x="4541355" y="1649412"/>
                </a:lnTo>
                <a:lnTo>
                  <a:pt x="4789157" y="1649412"/>
                </a:lnTo>
                <a:lnTo>
                  <a:pt x="4789157" y="764159"/>
                </a:lnTo>
                <a:close/>
              </a:path>
              <a:path w="7059930" h="1649729">
                <a:moveTo>
                  <a:pt x="7059841" y="523430"/>
                </a:moveTo>
                <a:lnTo>
                  <a:pt x="7031634" y="491337"/>
                </a:lnTo>
                <a:lnTo>
                  <a:pt x="7026770" y="490359"/>
                </a:lnTo>
                <a:lnTo>
                  <a:pt x="6845109" y="490359"/>
                </a:lnTo>
                <a:lnTo>
                  <a:pt x="6813004" y="518566"/>
                </a:lnTo>
                <a:lnTo>
                  <a:pt x="6812039" y="523430"/>
                </a:lnTo>
                <a:lnTo>
                  <a:pt x="6812039" y="528485"/>
                </a:lnTo>
                <a:lnTo>
                  <a:pt x="6812039" y="1649412"/>
                </a:lnTo>
                <a:lnTo>
                  <a:pt x="7059841" y="1649412"/>
                </a:lnTo>
                <a:lnTo>
                  <a:pt x="7059841" y="523430"/>
                </a:lnTo>
                <a:close/>
              </a:path>
            </a:pathLst>
          </a:custGeom>
          <a:solidFill>
            <a:srgbClr val="E3A1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470461" y="3788888"/>
            <a:ext cx="2489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36195">
              <a:lnSpc>
                <a:spcPct val="100000"/>
              </a:lnSpc>
              <a:spcBef>
                <a:spcPts val="309"/>
              </a:spcBef>
            </a:pPr>
            <a:r>
              <a:rPr sz="900" spc="-15" dirty="0">
                <a:latin typeface="Calibri"/>
                <a:cs typeface="Calibri"/>
              </a:rPr>
              <a:t>155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357102" y="3519608"/>
            <a:ext cx="632460" cy="55880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420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8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R="34925" algn="r">
              <a:lnSpc>
                <a:spcPct val="100000"/>
              </a:lnSpc>
              <a:spcBef>
                <a:spcPts val="325"/>
              </a:spcBef>
              <a:tabLst>
                <a:tab pos="407670" algn="l"/>
              </a:tabLst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4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r>
              <a:rPr sz="900" dirty="0">
                <a:solidFill>
                  <a:srgbClr val="9194AA"/>
                </a:solidFill>
                <a:latin typeface="Calibri"/>
                <a:cs typeface="Calibri"/>
              </a:rPr>
              <a:t>	</a:t>
            </a:r>
            <a:r>
              <a:rPr sz="900" spc="-160" dirty="0">
                <a:latin typeface="Calibri"/>
                <a:cs typeface="Calibri"/>
              </a:rPr>
              <a:t>1</a:t>
            </a:r>
            <a:r>
              <a:rPr sz="900" spc="65" dirty="0">
                <a:latin typeface="Calibri"/>
                <a:cs typeface="Calibri"/>
              </a:rPr>
              <a:t>8</a:t>
            </a:r>
            <a:r>
              <a:rPr sz="900" spc="45" dirty="0">
                <a:latin typeface="Calibri"/>
                <a:cs typeface="Calibri"/>
              </a:rPr>
              <a:t>5</a:t>
            </a:r>
            <a:endParaRPr sz="900">
              <a:latin typeface="Calibri"/>
              <a:cs typeface="Calibri"/>
            </a:endParaRPr>
          </a:p>
          <a:p>
            <a:pPr marL="36195">
              <a:lnSpc>
                <a:spcPct val="100000"/>
              </a:lnSpc>
              <a:spcBef>
                <a:spcPts val="310"/>
              </a:spcBef>
            </a:pPr>
            <a:r>
              <a:rPr sz="900" spc="-20" dirty="0">
                <a:latin typeface="Calibri"/>
                <a:cs typeface="Calibri"/>
              </a:rPr>
              <a:t>165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026115" y="4252509"/>
            <a:ext cx="220345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22225">
              <a:lnSpc>
                <a:spcPct val="100000"/>
              </a:lnSpc>
              <a:spcBef>
                <a:spcPts val="309"/>
              </a:spcBef>
            </a:pPr>
            <a:r>
              <a:rPr sz="900" spc="-15" dirty="0">
                <a:latin typeface="Calibri"/>
                <a:cs typeface="Calibri"/>
              </a:rPr>
              <a:t>103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287264" y="4011783"/>
            <a:ext cx="239395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-15" dirty="0">
                <a:solidFill>
                  <a:srgbClr val="9194AA"/>
                </a:solidFill>
                <a:latin typeface="Calibri"/>
                <a:cs typeface="Calibri"/>
              </a:rPr>
              <a:t>7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31750">
              <a:lnSpc>
                <a:spcPct val="100000"/>
              </a:lnSpc>
              <a:spcBef>
                <a:spcPts val="309"/>
              </a:spcBef>
            </a:pPr>
            <a:r>
              <a:rPr sz="900" dirty="0">
                <a:latin typeface="Calibri"/>
                <a:cs typeface="Calibri"/>
              </a:rPr>
              <a:t>130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852891" y="4546739"/>
            <a:ext cx="7059930" cy="838200"/>
          </a:xfrm>
          <a:custGeom>
            <a:avLst/>
            <a:gdLst/>
            <a:ahLst/>
            <a:cxnLst/>
            <a:rect l="l" t="t" r="r" b="b"/>
            <a:pathLst>
              <a:path w="7059930" h="838200">
                <a:moveTo>
                  <a:pt x="247802" y="33070"/>
                </a:moveTo>
                <a:lnTo>
                  <a:pt x="219595" y="977"/>
                </a:lnTo>
                <a:lnTo>
                  <a:pt x="214731" y="0"/>
                </a:lnTo>
                <a:lnTo>
                  <a:pt x="33070" y="0"/>
                </a:lnTo>
                <a:lnTo>
                  <a:pt x="977" y="28206"/>
                </a:lnTo>
                <a:lnTo>
                  <a:pt x="0" y="33070"/>
                </a:lnTo>
                <a:lnTo>
                  <a:pt x="0" y="38125"/>
                </a:lnTo>
                <a:lnTo>
                  <a:pt x="0" y="838085"/>
                </a:lnTo>
                <a:lnTo>
                  <a:pt x="247802" y="838085"/>
                </a:lnTo>
                <a:lnTo>
                  <a:pt x="247802" y="33070"/>
                </a:lnTo>
                <a:close/>
              </a:path>
              <a:path w="7059930" h="838200">
                <a:moveTo>
                  <a:pt x="2518486" y="95478"/>
                </a:moveTo>
                <a:lnTo>
                  <a:pt x="2490279" y="63385"/>
                </a:lnTo>
                <a:lnTo>
                  <a:pt x="2485415" y="62420"/>
                </a:lnTo>
                <a:lnTo>
                  <a:pt x="2303754" y="62420"/>
                </a:lnTo>
                <a:lnTo>
                  <a:pt x="2271649" y="90614"/>
                </a:lnTo>
                <a:lnTo>
                  <a:pt x="2270683" y="95478"/>
                </a:lnTo>
                <a:lnTo>
                  <a:pt x="2270683" y="100533"/>
                </a:lnTo>
                <a:lnTo>
                  <a:pt x="2270683" y="838085"/>
                </a:lnTo>
                <a:lnTo>
                  <a:pt x="2518486" y="838085"/>
                </a:lnTo>
                <a:lnTo>
                  <a:pt x="2518486" y="95478"/>
                </a:lnTo>
                <a:close/>
              </a:path>
              <a:path w="7059930" h="838200">
                <a:moveTo>
                  <a:pt x="4789157" y="425361"/>
                </a:moveTo>
                <a:lnTo>
                  <a:pt x="4760950" y="393268"/>
                </a:lnTo>
                <a:lnTo>
                  <a:pt x="4756086" y="392303"/>
                </a:lnTo>
                <a:lnTo>
                  <a:pt x="4574425" y="392303"/>
                </a:lnTo>
                <a:lnTo>
                  <a:pt x="4542333" y="420509"/>
                </a:lnTo>
                <a:lnTo>
                  <a:pt x="4541367" y="425361"/>
                </a:lnTo>
                <a:lnTo>
                  <a:pt x="4541367" y="430428"/>
                </a:lnTo>
                <a:lnTo>
                  <a:pt x="4541367" y="838085"/>
                </a:lnTo>
                <a:lnTo>
                  <a:pt x="4789157" y="838085"/>
                </a:lnTo>
                <a:lnTo>
                  <a:pt x="4789157" y="425361"/>
                </a:lnTo>
                <a:close/>
              </a:path>
              <a:path w="7059930" h="838200">
                <a:moveTo>
                  <a:pt x="7059841" y="327291"/>
                </a:moveTo>
                <a:lnTo>
                  <a:pt x="7031634" y="295198"/>
                </a:lnTo>
                <a:lnTo>
                  <a:pt x="7026770" y="294220"/>
                </a:lnTo>
                <a:lnTo>
                  <a:pt x="6845109" y="294220"/>
                </a:lnTo>
                <a:lnTo>
                  <a:pt x="6813004" y="322427"/>
                </a:lnTo>
                <a:lnTo>
                  <a:pt x="6812039" y="327291"/>
                </a:lnTo>
                <a:lnTo>
                  <a:pt x="6812039" y="332346"/>
                </a:lnTo>
                <a:lnTo>
                  <a:pt x="6812039" y="838085"/>
                </a:lnTo>
                <a:lnTo>
                  <a:pt x="7059841" y="838085"/>
                </a:lnTo>
                <a:lnTo>
                  <a:pt x="7059841" y="327291"/>
                </a:lnTo>
                <a:close/>
              </a:path>
            </a:pathLst>
          </a:custGeom>
          <a:solidFill>
            <a:srgbClr val="FBA2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897386" y="4548525"/>
            <a:ext cx="1593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latin typeface="Calibri"/>
                <a:cs typeface="Calibri"/>
              </a:rPr>
              <a:t>9</a:t>
            </a:r>
            <a:r>
              <a:rPr sz="900" spc="70" dirty="0"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868794" y="4372017"/>
            <a:ext cx="22034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9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172831" y="4610935"/>
            <a:ext cx="15240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latin typeface="Calibri"/>
                <a:cs typeface="Calibri"/>
              </a:rPr>
              <a:t>8</a:t>
            </a:r>
            <a:r>
              <a:rPr sz="900" spc="10" dirty="0">
                <a:latin typeface="Calibri"/>
                <a:cs typeface="Calibri"/>
              </a:rPr>
              <a:t>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139474" y="4434428"/>
            <a:ext cx="22034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8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410153" y="4725045"/>
            <a:ext cx="220345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  <a:spcBef>
                <a:spcPts val="309"/>
              </a:spcBef>
            </a:pPr>
            <a:r>
              <a:rPr sz="900" spc="80" dirty="0">
                <a:latin typeface="Calibri"/>
                <a:cs typeface="Calibri"/>
              </a:rPr>
              <a:t>50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680832" y="4626972"/>
            <a:ext cx="220345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3%</a:t>
            </a:r>
            <a:endParaRPr sz="900">
              <a:latin typeface="Calibri"/>
              <a:cs typeface="Calibri"/>
            </a:endParaRPr>
          </a:p>
          <a:p>
            <a:pPr marL="55244">
              <a:lnSpc>
                <a:spcPct val="100000"/>
              </a:lnSpc>
              <a:spcBef>
                <a:spcPts val="309"/>
              </a:spcBef>
            </a:pPr>
            <a:r>
              <a:rPr sz="900" spc="-40" dirty="0">
                <a:latin typeface="Calibri"/>
                <a:cs typeface="Calibri"/>
              </a:rPr>
              <a:t>61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2236940" y="5099517"/>
            <a:ext cx="7059930" cy="285750"/>
            <a:chOff x="2236940" y="5099517"/>
            <a:chExt cx="7059930" cy="285750"/>
          </a:xfrm>
        </p:grpSpPr>
        <p:sp>
          <p:nvSpPr>
            <p:cNvPr id="42" name="object 42"/>
            <p:cNvSpPr/>
            <p:nvPr/>
          </p:nvSpPr>
          <p:spPr>
            <a:xfrm>
              <a:off x="2236940" y="5099519"/>
              <a:ext cx="2519045" cy="285750"/>
            </a:xfrm>
            <a:custGeom>
              <a:avLst/>
              <a:gdLst/>
              <a:ahLst/>
              <a:cxnLst/>
              <a:rect l="l" t="t" r="r" b="b"/>
              <a:pathLst>
                <a:path w="2519045" h="285750">
                  <a:moveTo>
                    <a:pt x="247789" y="33070"/>
                  </a:moveTo>
                  <a:lnTo>
                    <a:pt x="219583" y="965"/>
                  </a:lnTo>
                  <a:lnTo>
                    <a:pt x="214718" y="0"/>
                  </a:lnTo>
                  <a:lnTo>
                    <a:pt x="33058" y="0"/>
                  </a:lnTo>
                  <a:lnTo>
                    <a:pt x="965" y="28206"/>
                  </a:lnTo>
                  <a:lnTo>
                    <a:pt x="0" y="33070"/>
                  </a:lnTo>
                  <a:lnTo>
                    <a:pt x="0" y="38125"/>
                  </a:lnTo>
                  <a:lnTo>
                    <a:pt x="0" y="285305"/>
                  </a:lnTo>
                  <a:lnTo>
                    <a:pt x="247789" y="285305"/>
                  </a:lnTo>
                  <a:lnTo>
                    <a:pt x="247789" y="33070"/>
                  </a:lnTo>
                  <a:close/>
                </a:path>
                <a:path w="2519045" h="285750">
                  <a:moveTo>
                    <a:pt x="2518473" y="59817"/>
                  </a:moveTo>
                  <a:lnTo>
                    <a:pt x="2490266" y="27724"/>
                  </a:lnTo>
                  <a:lnTo>
                    <a:pt x="2485402" y="26746"/>
                  </a:lnTo>
                  <a:lnTo>
                    <a:pt x="2303742" y="26746"/>
                  </a:lnTo>
                  <a:lnTo>
                    <a:pt x="2271636" y="54952"/>
                  </a:lnTo>
                  <a:lnTo>
                    <a:pt x="2270671" y="59817"/>
                  </a:lnTo>
                  <a:lnTo>
                    <a:pt x="2270671" y="64871"/>
                  </a:lnTo>
                  <a:lnTo>
                    <a:pt x="2270671" y="285305"/>
                  </a:lnTo>
                  <a:lnTo>
                    <a:pt x="2518473" y="285305"/>
                  </a:lnTo>
                  <a:lnTo>
                    <a:pt x="2518473" y="59817"/>
                  </a:lnTo>
                  <a:close/>
                </a:path>
              </a:pathLst>
            </a:custGeom>
            <a:solidFill>
              <a:srgbClr val="FFC1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778299" y="5277832"/>
              <a:ext cx="247797" cy="10698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9048979" y="5179758"/>
              <a:ext cx="247797" cy="20506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2276659" y="4885529"/>
            <a:ext cx="1727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-15" dirty="0">
                <a:solidFill>
                  <a:srgbClr val="9194AA"/>
                </a:solidFill>
                <a:latin typeface="Calibri"/>
                <a:cs typeface="Calibri"/>
              </a:rPr>
              <a:t>7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17145">
              <a:lnSpc>
                <a:spcPct val="100000"/>
              </a:lnSpc>
              <a:spcBef>
                <a:spcPts val="309"/>
              </a:spcBef>
            </a:pPr>
            <a:r>
              <a:rPr sz="900" spc="50" dirty="0">
                <a:latin typeface="Calibri"/>
                <a:cs typeface="Calibri"/>
              </a:rPr>
              <a:t>32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542573" y="4912276"/>
            <a:ext cx="182245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6%</a:t>
            </a:r>
            <a:endParaRPr sz="900">
              <a:latin typeface="Calibri"/>
              <a:cs typeface="Calibri"/>
            </a:endParaRPr>
          </a:p>
          <a:p>
            <a:pPr marL="22225">
              <a:lnSpc>
                <a:spcPct val="100000"/>
              </a:lnSpc>
              <a:spcBef>
                <a:spcPts val="309"/>
              </a:spcBef>
            </a:pPr>
            <a:r>
              <a:rPr sz="900" spc="70" dirty="0">
                <a:latin typeface="Calibri"/>
                <a:cs typeface="Calibri"/>
              </a:rPr>
              <a:t>29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813253" y="4960151"/>
            <a:ext cx="182245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36195">
              <a:lnSpc>
                <a:spcPct val="100000"/>
              </a:lnSpc>
              <a:spcBef>
                <a:spcPts val="45"/>
              </a:spcBef>
            </a:pPr>
            <a:r>
              <a:rPr sz="900" spc="-60" dirty="0">
                <a:latin typeface="Calibri"/>
                <a:cs typeface="Calibri"/>
              </a:rPr>
              <a:t>12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9083932" y="4862078"/>
            <a:ext cx="182245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5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22225">
              <a:lnSpc>
                <a:spcPct val="100000"/>
              </a:lnSpc>
              <a:spcBef>
                <a:spcPts val="45"/>
              </a:spcBef>
            </a:pPr>
            <a:r>
              <a:rPr sz="900" spc="60" dirty="0">
                <a:latin typeface="Calibri"/>
                <a:cs typeface="Calibri"/>
              </a:rPr>
              <a:t>23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2620978" y="5251085"/>
            <a:ext cx="7059930" cy="133985"/>
            <a:chOff x="2620978" y="5251085"/>
            <a:chExt cx="7059930" cy="133985"/>
          </a:xfrm>
        </p:grpSpPr>
        <p:sp>
          <p:nvSpPr>
            <p:cNvPr id="50" name="object 50"/>
            <p:cNvSpPr/>
            <p:nvPr/>
          </p:nvSpPr>
          <p:spPr>
            <a:xfrm>
              <a:off x="2620978" y="5277832"/>
              <a:ext cx="247797" cy="106989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891658" y="5251085"/>
              <a:ext cx="247797" cy="133736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7162337" y="5304580"/>
              <a:ext cx="247797" cy="80241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9433017" y="5295664"/>
              <a:ext cx="247797" cy="89157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2655932" y="4960151"/>
            <a:ext cx="182245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36195">
              <a:lnSpc>
                <a:spcPct val="100000"/>
              </a:lnSpc>
              <a:spcBef>
                <a:spcPts val="45"/>
              </a:spcBef>
            </a:pPr>
            <a:r>
              <a:rPr sz="900" spc="-60" dirty="0">
                <a:latin typeface="Calibri"/>
                <a:cs typeface="Calibri"/>
              </a:rPr>
              <a:t>12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926611" y="4933404"/>
            <a:ext cx="182245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3%</a:t>
            </a:r>
            <a:endParaRPr sz="900">
              <a:latin typeface="Calibri"/>
              <a:cs typeface="Calibri"/>
            </a:endParaRPr>
          </a:p>
          <a:p>
            <a:pPr marL="36195">
              <a:lnSpc>
                <a:spcPct val="100000"/>
              </a:lnSpc>
              <a:spcBef>
                <a:spcPts val="45"/>
              </a:spcBef>
            </a:pPr>
            <a:r>
              <a:rPr sz="900" spc="-60" dirty="0">
                <a:latin typeface="Calibri"/>
                <a:cs typeface="Calibri"/>
              </a:rPr>
              <a:t>15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197290" y="4986899"/>
            <a:ext cx="182245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55244">
              <a:lnSpc>
                <a:spcPct val="100000"/>
              </a:lnSpc>
              <a:spcBef>
                <a:spcPts val="45"/>
              </a:spcBef>
            </a:pPr>
            <a:r>
              <a:rPr sz="900" spc="70" dirty="0"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9467970" y="4977983"/>
            <a:ext cx="182245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36195">
              <a:lnSpc>
                <a:spcPct val="100000"/>
              </a:lnSpc>
              <a:spcBef>
                <a:spcPts val="45"/>
              </a:spcBef>
            </a:pPr>
            <a:r>
              <a:rPr sz="900" spc="-30" dirty="0">
                <a:latin typeface="Calibri"/>
                <a:cs typeface="Calibri"/>
              </a:rPr>
              <a:t>10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59" name="object 59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0"/>
                  </a:lnTo>
                  <a:lnTo>
                    <a:pt x="0" y="4574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0"/>
                  </a:lnTo>
                  <a:lnTo>
                    <a:pt x="0" y="4574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50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18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229" dirty="0">
                <a:solidFill>
                  <a:srgbClr val="FFFFFF"/>
                </a:solidFill>
                <a:latin typeface="Calibri"/>
                <a:cs typeface="Calibri"/>
              </a:rPr>
              <a:t>PSSA</a:t>
            </a:r>
            <a:r>
              <a:rPr sz="1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185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18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90" dirty="0">
                <a:solidFill>
                  <a:srgbClr val="FFFFFF"/>
                </a:solidFill>
                <a:latin typeface="Calibri"/>
                <a:cs typeface="Calibri"/>
              </a:rPr>
              <a:t>Better</a:t>
            </a:r>
            <a:r>
              <a:rPr sz="1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135" dirty="0">
                <a:solidFill>
                  <a:srgbClr val="FFFFFF"/>
                </a:solidFill>
                <a:latin typeface="Calibri"/>
                <a:cs typeface="Calibri"/>
              </a:rPr>
              <a:t>Serve</a:t>
            </a:r>
            <a:r>
              <a:rPr sz="180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6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23677" y="1445490"/>
            <a:ext cx="2253615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70" dirty="0">
                <a:latin typeface="Calibri"/>
                <a:cs typeface="Calibri"/>
              </a:rPr>
              <a:t>Other </a:t>
            </a:r>
            <a:r>
              <a:rPr sz="1200" spc="40" dirty="0">
                <a:latin typeface="Calibri"/>
                <a:cs typeface="Calibri"/>
              </a:rPr>
              <a:t>Training </a:t>
            </a:r>
            <a:r>
              <a:rPr sz="1200" spc="55" dirty="0">
                <a:latin typeface="Calibri"/>
                <a:cs typeface="Calibri"/>
              </a:rPr>
              <a:t>Not </a:t>
            </a:r>
            <a:r>
              <a:rPr sz="1200" spc="70" dirty="0">
                <a:latin typeface="Calibri"/>
                <a:cs typeface="Calibri"/>
              </a:rPr>
              <a:t>Listed</a:t>
            </a:r>
            <a:r>
              <a:rPr sz="1200" spc="-125" dirty="0">
                <a:latin typeface="Calibri"/>
                <a:cs typeface="Calibri"/>
              </a:rPr>
              <a:t> </a:t>
            </a:r>
            <a:r>
              <a:rPr sz="1200" spc="80" dirty="0">
                <a:latin typeface="Calibri"/>
                <a:cs typeface="Calibri"/>
              </a:rPr>
              <a:t>Above</a:t>
            </a:r>
            <a:endParaRPr sz="1200">
              <a:latin typeface="Calibri"/>
              <a:cs typeface="Calibri"/>
            </a:endParaRPr>
          </a:p>
          <a:p>
            <a:pPr marL="6350" algn="ctr">
              <a:lnSpc>
                <a:spcPct val="100000"/>
              </a:lnSpc>
              <a:spcBef>
                <a:spcPts val="735"/>
              </a:spcBef>
            </a:pPr>
            <a:r>
              <a:rPr sz="900" spc="40" dirty="0">
                <a:solidFill>
                  <a:srgbClr val="9194AA"/>
                </a:solidFill>
                <a:latin typeface="Calibri"/>
                <a:cs typeface="Calibri"/>
              </a:rPr>
              <a:t>27 </a:t>
            </a: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Responses- 502</a:t>
            </a:r>
            <a:r>
              <a:rPr sz="900" spc="-35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6054" y="2077694"/>
            <a:ext cx="9731375" cy="314960"/>
          </a:xfrm>
          <a:custGeom>
            <a:avLst/>
            <a:gdLst/>
            <a:ahLst/>
            <a:cxnLst/>
            <a:rect l="l" t="t" r="r" b="b"/>
            <a:pathLst>
              <a:path w="9731375" h="314960">
                <a:moveTo>
                  <a:pt x="9730803" y="13792"/>
                </a:moveTo>
                <a:lnTo>
                  <a:pt x="9728949" y="9296"/>
                </a:lnTo>
                <a:lnTo>
                  <a:pt x="9721494" y="1854"/>
                </a:lnTo>
                <a:lnTo>
                  <a:pt x="9717011" y="0"/>
                </a:lnTo>
                <a:lnTo>
                  <a:pt x="7195655" y="0"/>
                </a:lnTo>
                <a:lnTo>
                  <a:pt x="13804" y="0"/>
                </a:lnTo>
                <a:lnTo>
                  <a:pt x="9309" y="1854"/>
                </a:lnTo>
                <a:lnTo>
                  <a:pt x="1866" y="9296"/>
                </a:lnTo>
                <a:lnTo>
                  <a:pt x="0" y="13792"/>
                </a:lnTo>
                <a:lnTo>
                  <a:pt x="0" y="314502"/>
                </a:lnTo>
                <a:lnTo>
                  <a:pt x="7195655" y="314502"/>
                </a:lnTo>
                <a:lnTo>
                  <a:pt x="9730803" y="314502"/>
                </a:lnTo>
                <a:lnTo>
                  <a:pt x="9730803" y="13792"/>
                </a:lnTo>
                <a:close/>
              </a:path>
            </a:pathLst>
          </a:custGeom>
          <a:solidFill>
            <a:srgbClr val="F1F2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25389" y="2497032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4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86063" y="2811544"/>
            <a:ext cx="9731375" cy="400685"/>
            <a:chOff x="486063" y="2811544"/>
            <a:chExt cx="9731375" cy="400685"/>
          </a:xfrm>
        </p:grpSpPr>
        <p:sp>
          <p:nvSpPr>
            <p:cNvPr id="7" name="object 7"/>
            <p:cNvSpPr/>
            <p:nvPr/>
          </p:nvSpPr>
          <p:spPr>
            <a:xfrm>
              <a:off x="486063" y="2811544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81710" y="2811544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825389" y="2897320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4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8825389" y="3297608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4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486063" y="3621650"/>
            <a:ext cx="9731375" cy="400685"/>
            <a:chOff x="486063" y="3621650"/>
            <a:chExt cx="9731375" cy="400685"/>
          </a:xfrm>
        </p:grpSpPr>
        <p:sp>
          <p:nvSpPr>
            <p:cNvPr id="12" name="object 12"/>
            <p:cNvSpPr/>
            <p:nvPr/>
          </p:nvSpPr>
          <p:spPr>
            <a:xfrm>
              <a:off x="486063" y="3621650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681710" y="3621650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825389" y="3707426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4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8825389" y="4107713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4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486063" y="4422225"/>
            <a:ext cx="9731375" cy="400685"/>
            <a:chOff x="486063" y="4422225"/>
            <a:chExt cx="9731375" cy="400685"/>
          </a:xfrm>
        </p:grpSpPr>
        <p:sp>
          <p:nvSpPr>
            <p:cNvPr id="17" name="object 17"/>
            <p:cNvSpPr/>
            <p:nvPr/>
          </p:nvSpPr>
          <p:spPr>
            <a:xfrm>
              <a:off x="486063" y="4422225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81710" y="4422225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825389" y="4508001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1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4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8825389" y="4908289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3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486063" y="5222800"/>
            <a:ext cx="9731375" cy="400685"/>
            <a:chOff x="486063" y="5222800"/>
            <a:chExt cx="9731375" cy="400685"/>
          </a:xfrm>
        </p:grpSpPr>
        <p:sp>
          <p:nvSpPr>
            <p:cNvPr id="22" name="object 22"/>
            <p:cNvSpPr/>
            <p:nvPr/>
          </p:nvSpPr>
          <p:spPr>
            <a:xfrm>
              <a:off x="486063" y="5222800"/>
              <a:ext cx="9731375" cy="400685"/>
            </a:xfrm>
            <a:custGeom>
              <a:avLst/>
              <a:gdLst/>
              <a:ahLst/>
              <a:cxnLst/>
              <a:rect l="l" t="t" r="r" b="b"/>
              <a:pathLst>
                <a:path w="9731375" h="400685">
                  <a:moveTo>
                    <a:pt x="0" y="400287"/>
                  </a:moveTo>
                  <a:lnTo>
                    <a:pt x="0" y="0"/>
                  </a:lnTo>
                  <a:lnTo>
                    <a:pt x="9730801" y="0"/>
                  </a:lnTo>
                  <a:lnTo>
                    <a:pt x="9730801" y="400287"/>
                  </a:lnTo>
                  <a:lnTo>
                    <a:pt x="0" y="400287"/>
                  </a:lnTo>
                  <a:close/>
                </a:path>
              </a:pathLst>
            </a:custGeom>
            <a:solidFill>
              <a:srgbClr val="FA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681710" y="5222800"/>
              <a:ext cx="2535555" cy="400685"/>
            </a:xfrm>
            <a:custGeom>
              <a:avLst/>
              <a:gdLst/>
              <a:ahLst/>
              <a:cxnLst/>
              <a:rect l="l" t="t" r="r" b="b"/>
              <a:pathLst>
                <a:path w="2535554" h="400685">
                  <a:moveTo>
                    <a:pt x="0" y="0"/>
                  </a:moveTo>
                  <a:lnTo>
                    <a:pt x="2535154" y="0"/>
                  </a:lnTo>
                  <a:lnTo>
                    <a:pt x="2535154" y="400287"/>
                  </a:lnTo>
                  <a:lnTo>
                    <a:pt x="0" y="40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825389" y="5308576"/>
              <a:ext cx="257810" cy="229235"/>
            </a:xfrm>
            <a:custGeom>
              <a:avLst/>
              <a:gdLst/>
              <a:ahLst/>
              <a:cxnLst/>
              <a:rect l="l" t="t" r="r" b="b"/>
              <a:pathLst>
                <a:path w="257809" h="229235">
                  <a:moveTo>
                    <a:pt x="224260" y="228735"/>
                  </a:moveTo>
                  <a:lnTo>
                    <a:pt x="33067" y="228735"/>
                  </a:lnTo>
                  <a:lnTo>
                    <a:pt x="28203" y="227768"/>
                  </a:lnTo>
                  <a:lnTo>
                    <a:pt x="966" y="200530"/>
                  </a:lnTo>
                  <a:lnTo>
                    <a:pt x="0" y="195668"/>
                  </a:lnTo>
                  <a:lnTo>
                    <a:pt x="0" y="190613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224260" y="0"/>
                  </a:lnTo>
                  <a:lnTo>
                    <a:pt x="256360" y="28203"/>
                  </a:lnTo>
                  <a:lnTo>
                    <a:pt x="257327" y="33067"/>
                  </a:lnTo>
                  <a:lnTo>
                    <a:pt x="257327" y="195668"/>
                  </a:lnTo>
                  <a:lnTo>
                    <a:pt x="229123" y="227768"/>
                  </a:lnTo>
                  <a:lnTo>
                    <a:pt x="224260" y="228735"/>
                  </a:lnTo>
                  <a:close/>
                </a:path>
              </a:pathLst>
            </a:custGeom>
            <a:solidFill>
              <a:srgbClr val="D8D9E3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8825389" y="5708864"/>
            <a:ext cx="257810" cy="229235"/>
          </a:xfrm>
          <a:custGeom>
            <a:avLst/>
            <a:gdLst/>
            <a:ahLst/>
            <a:cxnLst/>
            <a:rect l="l" t="t" r="r" b="b"/>
            <a:pathLst>
              <a:path w="257809" h="229235">
                <a:moveTo>
                  <a:pt x="224260" y="228735"/>
                </a:moveTo>
                <a:lnTo>
                  <a:pt x="33067" y="228735"/>
                </a:lnTo>
                <a:lnTo>
                  <a:pt x="28203" y="227768"/>
                </a:lnTo>
                <a:lnTo>
                  <a:pt x="966" y="200531"/>
                </a:lnTo>
                <a:lnTo>
                  <a:pt x="0" y="195668"/>
                </a:lnTo>
                <a:lnTo>
                  <a:pt x="0" y="190613"/>
                </a:lnTo>
                <a:lnTo>
                  <a:pt x="0" y="33067"/>
                </a:lnTo>
                <a:lnTo>
                  <a:pt x="28203" y="967"/>
                </a:lnTo>
                <a:lnTo>
                  <a:pt x="33067" y="0"/>
                </a:lnTo>
                <a:lnTo>
                  <a:pt x="224260" y="0"/>
                </a:lnTo>
                <a:lnTo>
                  <a:pt x="256360" y="28203"/>
                </a:lnTo>
                <a:lnTo>
                  <a:pt x="257327" y="33067"/>
                </a:lnTo>
                <a:lnTo>
                  <a:pt x="257327" y="195668"/>
                </a:lnTo>
                <a:lnTo>
                  <a:pt x="229123" y="227768"/>
                </a:lnTo>
                <a:lnTo>
                  <a:pt x="224260" y="228735"/>
                </a:lnTo>
                <a:close/>
              </a:path>
            </a:pathLst>
          </a:custGeom>
          <a:solidFill>
            <a:srgbClr val="D8D9E3">
              <a:alpha val="5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6" name="object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231541"/>
              </p:ext>
            </p:extLst>
          </p:nvPr>
        </p:nvGraphicFramePr>
        <p:xfrm>
          <a:off x="469178" y="2063181"/>
          <a:ext cx="9740899" cy="39651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5345"/>
                <a:gridCol w="2535554"/>
              </a:tblGrid>
              <a:tr h="324042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spc="45" dirty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Data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spc="75" dirty="0">
                          <a:solidFill>
                            <a:srgbClr val="2A3244"/>
                          </a:solidFill>
                          <a:latin typeface="Calibri"/>
                          <a:cs typeface="Calibri"/>
                        </a:rPr>
                        <a:t>Responses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28575">
                      <a:solidFill>
                        <a:srgbClr val="D3D5EC"/>
                      </a:solidFill>
                      <a:prstDash val="solid"/>
                    </a:lnT>
                    <a:lnB w="38100">
                      <a:solidFill>
                        <a:srgbClr val="DEDFE9"/>
                      </a:solidFill>
                      <a:prstDash val="solid"/>
                    </a:lnB>
                  </a:tcPr>
                </a:tc>
              </a:tr>
              <a:tr h="4098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latin typeface="Times New Roman"/>
                          <a:cs typeface="Times New Roman"/>
                        </a:rPr>
                        <a:t>First Aid to include CPR, winter survival, search and rescue, GPS and coordinating with EMS</a:t>
                      </a:r>
                      <a:endParaRPr lang="en-US" sz="900" dirty="0" smtClean="0">
                        <a:latin typeface="+mn-lt"/>
                        <a:cs typeface="Calibri"/>
                      </a:endParaRPr>
                    </a:p>
                  </a:txBody>
                  <a:tcPr marL="0" marR="0" marT="6350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38100">
                      <a:solidFill>
                        <a:srgbClr val="DEDFE9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lang="en-US" sz="850" b="1" dirty="0" smtClean="0"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50" b="1" baseline="0" dirty="0" smtClean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lang="en-US" sz="1100" b="1" spc="4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Minor</a:t>
                      </a:r>
                      <a:r>
                        <a:rPr lang="en-US" sz="1100" b="1" spc="40" baseline="0" dirty="0" smtClean="0">
                          <a:solidFill>
                            <a:srgbClr val="2B3345"/>
                          </a:solidFill>
                          <a:latin typeface="+mn-lt"/>
                          <a:cs typeface="Calibri"/>
                        </a:rPr>
                        <a:t> snowmobile repairs, regular snowmobile maintenance</a:t>
                      </a:r>
                      <a:endParaRPr lang="en-US" sz="1100" b="1" dirty="0" smtClean="0">
                        <a:latin typeface="+mn-lt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9818">
                <a:tc>
                  <a:txBody>
                    <a:bodyPr/>
                    <a:lstStyle/>
                    <a:p>
                      <a:pPr marL="71120" marR="481965" algn="l">
                        <a:lnSpc>
                          <a:spcPct val="104200"/>
                        </a:lnSpc>
                        <a:spcBef>
                          <a:spcPts val="440"/>
                        </a:spcBef>
                      </a:pPr>
                      <a:r>
                        <a:rPr lang="en-US" sz="1000" b="1" spc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Best</a:t>
                      </a:r>
                      <a:r>
                        <a:rPr lang="en-US" sz="1000" b="1" spc="0" baseline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practices for trail building, trail maintenance and signage</a:t>
                      </a:r>
                      <a:endParaRPr lang="en-US" sz="1000" b="1" spc="30" dirty="0" smtClean="0">
                        <a:solidFill>
                          <a:srgbClr val="2B3345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55880" marB="0" anchor="ctr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050" b="1" spc="5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Train</a:t>
                      </a:r>
                      <a:r>
                        <a:rPr lang="en-US" sz="1050" b="1" spc="5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the trainer for the DCNR Snowmobile Safety Course</a:t>
                      </a:r>
                      <a:endParaRPr sz="105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lang="en-US" sz="1050" b="1" dirty="0" smtClean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lang="en-US" sz="1050" b="1" dirty="0" smtClean="0">
                          <a:latin typeface="Calibri"/>
                          <a:cs typeface="Calibri"/>
                        </a:rPr>
                        <a:t>   Landowner,</a:t>
                      </a:r>
                      <a:r>
                        <a:rPr lang="en-US" sz="1050" b="1" baseline="0" dirty="0" smtClean="0">
                          <a:latin typeface="Calibri"/>
                          <a:cs typeface="Calibri"/>
                        </a:rPr>
                        <a:t> public land, and neighboring businesses communications and agreements</a:t>
                      </a:r>
                      <a:endParaRPr sz="105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 b="1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050" b="1" spc="5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Ski</a:t>
                      </a:r>
                      <a:r>
                        <a:rPr sz="1050" b="1" spc="2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spc="2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resort</a:t>
                      </a:r>
                      <a:r>
                        <a:rPr sz="1050" b="1" spc="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spc="3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relationships</a:t>
                      </a:r>
                      <a:r>
                        <a:rPr sz="1050" b="1" spc="-1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spc="4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050" b="1" spc="1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spc="3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other</a:t>
                      </a:r>
                      <a:r>
                        <a:rPr sz="1050" b="1" spc="-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spc="4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winter</a:t>
                      </a:r>
                      <a:r>
                        <a:rPr sz="1050" b="1" spc="-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spc="2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destination</a:t>
                      </a:r>
                      <a:r>
                        <a:rPr sz="1050" b="1" spc="4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spc="3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establishments</a:t>
                      </a:r>
                      <a:r>
                        <a:rPr sz="1050" b="1" spc="-1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spc="45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agreements</a:t>
                      </a:r>
                      <a:endParaRPr sz="1050" b="1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105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050" b="1" spc="6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Deep snow and mountain area riding</a:t>
                      </a:r>
                      <a:endParaRPr sz="105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400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050" b="1" dirty="0" smtClean="0">
                          <a:latin typeface="Calibri"/>
                          <a:cs typeface="Calibri"/>
                        </a:rPr>
                        <a:t>Ski patrol</a:t>
                      </a:r>
                      <a:r>
                        <a:rPr lang="en-US" sz="1050" b="1" baseline="0" dirty="0" smtClean="0">
                          <a:latin typeface="Calibri"/>
                          <a:cs typeface="Calibri"/>
                        </a:rPr>
                        <a:t> skills</a:t>
                      </a:r>
                      <a:endParaRPr sz="105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12700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  <a:tr h="3812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 b="1" dirty="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lang="en-US" sz="1050" b="1" spc="35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lang="en-US" sz="1050" b="1" spc="35" baseline="0" dirty="0" smtClean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 to be a PSSA board director</a:t>
                      </a:r>
                      <a:endParaRPr sz="105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28575">
                      <a:solidFill>
                        <a:srgbClr val="D3D5EC"/>
                      </a:solidFill>
                      <a:prstDash val="solid"/>
                    </a:lnL>
                    <a:lnR w="12700">
                      <a:solidFill>
                        <a:srgbClr val="DEDFE9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dirty="0">
                          <a:solidFill>
                            <a:srgbClr val="2B3345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DEDFE9"/>
                      </a:solidFill>
                      <a:prstDash val="solid"/>
                    </a:lnL>
                    <a:lnR w="28575">
                      <a:solidFill>
                        <a:srgbClr val="D3D5EC"/>
                      </a:solidFill>
                      <a:prstDash val="solid"/>
                    </a:lnR>
                    <a:lnT w="12700">
                      <a:solidFill>
                        <a:srgbClr val="D3D5EC"/>
                      </a:solidFill>
                      <a:prstDash val="solid"/>
                    </a:lnT>
                    <a:lnB w="28575">
                      <a:solidFill>
                        <a:srgbClr val="D3D5E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27" name="object 27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28" name="object 28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59" y="120728"/>
            <a:ext cx="35039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/>
              <a:t>How</a:t>
            </a:r>
            <a:r>
              <a:rPr sz="1800" spc="20" dirty="0"/>
              <a:t> </a:t>
            </a:r>
            <a:r>
              <a:rPr sz="1800" spc="229" dirty="0"/>
              <a:t>PSSA</a:t>
            </a:r>
            <a:r>
              <a:rPr sz="1800" spc="10" dirty="0"/>
              <a:t> </a:t>
            </a:r>
            <a:r>
              <a:rPr sz="1800" spc="185" dirty="0"/>
              <a:t>Can</a:t>
            </a:r>
            <a:r>
              <a:rPr sz="1800" spc="35" dirty="0"/>
              <a:t> </a:t>
            </a:r>
            <a:r>
              <a:rPr sz="1800" spc="90" dirty="0"/>
              <a:t>Better</a:t>
            </a:r>
            <a:r>
              <a:rPr sz="1800" spc="10" dirty="0"/>
              <a:t> </a:t>
            </a:r>
            <a:r>
              <a:rPr sz="1800" spc="135" dirty="0"/>
              <a:t>Serve</a:t>
            </a:r>
            <a:r>
              <a:rPr sz="1800" spc="70" dirty="0"/>
              <a:t> </a:t>
            </a:r>
            <a:r>
              <a:rPr sz="1800" spc="60" dirty="0"/>
              <a:t>You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3871043" y="1445490"/>
            <a:ext cx="2963545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60" dirty="0">
                <a:latin typeface="Calibri"/>
                <a:cs typeface="Calibri"/>
              </a:rPr>
              <a:t>Coordinating </a:t>
            </a:r>
            <a:r>
              <a:rPr sz="1200" spc="80" dirty="0">
                <a:latin typeface="Calibri"/>
                <a:cs typeface="Calibri"/>
              </a:rPr>
              <a:t>Help </a:t>
            </a:r>
            <a:r>
              <a:rPr sz="1200" spc="55" dirty="0">
                <a:latin typeface="Calibri"/>
                <a:cs typeface="Calibri"/>
              </a:rPr>
              <a:t>with </a:t>
            </a:r>
            <a:r>
              <a:rPr sz="1200" spc="50" dirty="0">
                <a:latin typeface="Calibri"/>
                <a:cs typeface="Calibri"/>
              </a:rPr>
              <a:t>Fundraising</a:t>
            </a:r>
            <a:r>
              <a:rPr sz="1200" spc="-140" dirty="0">
                <a:latin typeface="Calibri"/>
                <a:cs typeface="Calibri"/>
              </a:rPr>
              <a:t> </a:t>
            </a:r>
            <a:r>
              <a:rPr sz="1200" spc="60" dirty="0">
                <a:latin typeface="Calibri"/>
                <a:cs typeface="Calibri"/>
              </a:rPr>
              <a:t>Events</a:t>
            </a:r>
            <a:endParaRPr sz="12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735"/>
              </a:spcBef>
            </a:pPr>
            <a:r>
              <a:rPr sz="900" spc="55" dirty="0">
                <a:solidFill>
                  <a:srgbClr val="9194AA"/>
                </a:solidFill>
                <a:latin typeface="Calibri"/>
                <a:cs typeface="Calibri"/>
              </a:rPr>
              <a:t>502 Responses- </a:t>
            </a:r>
            <a:r>
              <a:rPr sz="900" spc="40" dirty="0">
                <a:solidFill>
                  <a:srgbClr val="9194AA"/>
                </a:solidFill>
                <a:latin typeface="Calibri"/>
                <a:cs typeface="Calibri"/>
              </a:rPr>
              <a:t>27</a:t>
            </a:r>
            <a:r>
              <a:rPr sz="900" spc="-45" dirty="0">
                <a:solidFill>
                  <a:srgbClr val="9194AA"/>
                </a:solidFill>
                <a:latin typeface="Calibri"/>
                <a:cs typeface="Calibri"/>
              </a:rPr>
              <a:t> </a:t>
            </a:r>
            <a:r>
              <a:rPr sz="900" spc="45" dirty="0">
                <a:solidFill>
                  <a:srgbClr val="9194AA"/>
                </a:solidFill>
                <a:latin typeface="Calibri"/>
                <a:cs typeface="Calibri"/>
              </a:rPr>
              <a:t>Empty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7357" y="5880416"/>
            <a:ext cx="114368" cy="114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441444" y="5848655"/>
            <a:ext cx="10737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Extremely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02588" y="5880416"/>
            <a:ext cx="114368" cy="114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756675" y="5848655"/>
            <a:ext cx="78740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Very</a:t>
            </a:r>
            <a:r>
              <a:rPr sz="9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631899" y="5880416"/>
            <a:ext cx="114368" cy="1143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85986" y="5848655"/>
            <a:ext cx="11499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Moderately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23375" y="5880416"/>
            <a:ext cx="114368" cy="1143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177462" y="5848655"/>
            <a:ext cx="9404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Slightly</a:t>
            </a:r>
            <a:r>
              <a:rPr sz="9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205177" y="5880416"/>
            <a:ext cx="114368" cy="1143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359264" y="5848655"/>
            <a:ext cx="10737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Not 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At </a:t>
            </a: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All</a:t>
            </a:r>
            <a:r>
              <a:rPr sz="900" spc="-1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800575" y="2063387"/>
            <a:ext cx="9140190" cy="3378835"/>
            <a:chOff x="800575" y="2063387"/>
            <a:chExt cx="9140190" cy="3378835"/>
          </a:xfrm>
        </p:grpSpPr>
        <p:sp>
          <p:nvSpPr>
            <p:cNvPr id="15" name="object 15"/>
            <p:cNvSpPr/>
            <p:nvPr/>
          </p:nvSpPr>
          <p:spPr>
            <a:xfrm>
              <a:off x="800575" y="2068152"/>
              <a:ext cx="9140190" cy="3374390"/>
            </a:xfrm>
            <a:custGeom>
              <a:avLst/>
              <a:gdLst/>
              <a:ahLst/>
              <a:cxnLst/>
              <a:rect l="l" t="t" r="r" b="b"/>
              <a:pathLst>
                <a:path w="9140190" h="3374390">
                  <a:moveTo>
                    <a:pt x="57183" y="3316669"/>
                  </a:moveTo>
                  <a:lnTo>
                    <a:pt x="9139901" y="3316669"/>
                  </a:lnTo>
                </a:path>
                <a:path w="9140190" h="3374390">
                  <a:moveTo>
                    <a:pt x="57183" y="3316669"/>
                  </a:moveTo>
                  <a:lnTo>
                    <a:pt x="9139901" y="3316669"/>
                  </a:lnTo>
                </a:path>
                <a:path w="9140190" h="3374390">
                  <a:moveTo>
                    <a:pt x="965455" y="3373853"/>
                  </a:moveTo>
                  <a:lnTo>
                    <a:pt x="965455" y="3316669"/>
                  </a:lnTo>
                </a:path>
                <a:path w="9140190" h="3374390">
                  <a:moveTo>
                    <a:pt x="2781999" y="3373853"/>
                  </a:moveTo>
                  <a:lnTo>
                    <a:pt x="2781999" y="3316669"/>
                  </a:lnTo>
                </a:path>
                <a:path w="9140190" h="3374390">
                  <a:moveTo>
                    <a:pt x="4598542" y="3373853"/>
                  </a:moveTo>
                  <a:lnTo>
                    <a:pt x="4598542" y="3316669"/>
                  </a:lnTo>
                </a:path>
                <a:path w="9140190" h="3374390">
                  <a:moveTo>
                    <a:pt x="6415085" y="3373853"/>
                  </a:moveTo>
                  <a:lnTo>
                    <a:pt x="6415085" y="3316669"/>
                  </a:lnTo>
                </a:path>
                <a:path w="9140190" h="3374390">
                  <a:moveTo>
                    <a:pt x="8231629" y="3373853"/>
                  </a:moveTo>
                  <a:lnTo>
                    <a:pt x="8231629" y="3316669"/>
                  </a:lnTo>
                </a:path>
                <a:path w="9140190" h="3374390">
                  <a:moveTo>
                    <a:pt x="57183" y="2607979"/>
                  </a:moveTo>
                  <a:lnTo>
                    <a:pt x="9139901" y="2607979"/>
                  </a:lnTo>
                </a:path>
                <a:path w="9140190" h="3374390">
                  <a:moveTo>
                    <a:pt x="57183" y="1899289"/>
                  </a:moveTo>
                  <a:lnTo>
                    <a:pt x="9139901" y="1899289"/>
                  </a:lnTo>
                </a:path>
                <a:path w="9140190" h="3374390">
                  <a:moveTo>
                    <a:pt x="57183" y="1190599"/>
                  </a:moveTo>
                  <a:lnTo>
                    <a:pt x="9139901" y="1190599"/>
                  </a:lnTo>
                </a:path>
                <a:path w="9140190" h="3374390">
                  <a:moveTo>
                    <a:pt x="57183" y="0"/>
                  </a:moveTo>
                  <a:lnTo>
                    <a:pt x="9139901" y="0"/>
                  </a:lnTo>
                </a:path>
                <a:path w="9140190" h="3374390">
                  <a:moveTo>
                    <a:pt x="57183" y="0"/>
                  </a:moveTo>
                  <a:lnTo>
                    <a:pt x="57183" y="3316669"/>
                  </a:lnTo>
                </a:path>
                <a:path w="9140190" h="3374390">
                  <a:moveTo>
                    <a:pt x="0" y="3316669"/>
                  </a:moveTo>
                  <a:lnTo>
                    <a:pt x="57183" y="3316669"/>
                  </a:lnTo>
                </a:path>
                <a:path w="9140190" h="3374390">
                  <a:moveTo>
                    <a:pt x="0" y="2607979"/>
                  </a:moveTo>
                  <a:lnTo>
                    <a:pt x="57183" y="2607979"/>
                  </a:lnTo>
                </a:path>
                <a:path w="9140190" h="3374390">
                  <a:moveTo>
                    <a:pt x="0" y="1899289"/>
                  </a:moveTo>
                  <a:lnTo>
                    <a:pt x="57183" y="1899289"/>
                  </a:lnTo>
                </a:path>
                <a:path w="9140190" h="3374390">
                  <a:moveTo>
                    <a:pt x="0" y="1190599"/>
                  </a:moveTo>
                  <a:lnTo>
                    <a:pt x="57183" y="1190599"/>
                  </a:lnTo>
                </a:path>
              </a:pathLst>
            </a:custGeom>
            <a:ln w="9530">
              <a:solidFill>
                <a:srgbClr val="DEDF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77823" y="2975275"/>
              <a:ext cx="572135" cy="2409825"/>
            </a:xfrm>
            <a:custGeom>
              <a:avLst/>
              <a:gdLst/>
              <a:ahLst/>
              <a:cxnLst/>
              <a:rect l="l" t="t" r="r" b="b"/>
              <a:pathLst>
                <a:path w="572135" h="2409825">
                  <a:moveTo>
                    <a:pt x="571839" y="2409545"/>
                  </a:moveTo>
                  <a:lnTo>
                    <a:pt x="0" y="2409545"/>
                  </a:lnTo>
                  <a:lnTo>
                    <a:pt x="0" y="38122"/>
                  </a:lnTo>
                  <a:lnTo>
                    <a:pt x="0" y="33067"/>
                  </a:lnTo>
                  <a:lnTo>
                    <a:pt x="28204" y="967"/>
                  </a:lnTo>
                  <a:lnTo>
                    <a:pt x="33067" y="0"/>
                  </a:lnTo>
                  <a:lnTo>
                    <a:pt x="538772" y="0"/>
                  </a:lnTo>
                  <a:lnTo>
                    <a:pt x="570871" y="28204"/>
                  </a:lnTo>
                  <a:lnTo>
                    <a:pt x="571839" y="33067"/>
                  </a:lnTo>
                  <a:lnTo>
                    <a:pt x="571839" y="2409545"/>
                  </a:lnTo>
                  <a:close/>
                </a:path>
              </a:pathLst>
            </a:custGeom>
            <a:solidFill>
              <a:srgbClr val="C6A8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294367" y="2620930"/>
              <a:ext cx="572135" cy="2764155"/>
            </a:xfrm>
            <a:custGeom>
              <a:avLst/>
              <a:gdLst/>
              <a:ahLst/>
              <a:cxnLst/>
              <a:rect l="l" t="t" r="r" b="b"/>
              <a:pathLst>
                <a:path w="572135" h="2764154">
                  <a:moveTo>
                    <a:pt x="571839" y="2763890"/>
                  </a:moveTo>
                  <a:lnTo>
                    <a:pt x="0" y="2763890"/>
                  </a:lnTo>
                  <a:lnTo>
                    <a:pt x="0" y="38122"/>
                  </a:lnTo>
                  <a:lnTo>
                    <a:pt x="0" y="33067"/>
                  </a:lnTo>
                  <a:lnTo>
                    <a:pt x="28204" y="967"/>
                  </a:lnTo>
                  <a:lnTo>
                    <a:pt x="33067" y="0"/>
                  </a:lnTo>
                  <a:lnTo>
                    <a:pt x="538772" y="0"/>
                  </a:lnTo>
                  <a:lnTo>
                    <a:pt x="570871" y="28204"/>
                  </a:lnTo>
                  <a:lnTo>
                    <a:pt x="571839" y="33067"/>
                  </a:lnTo>
                  <a:lnTo>
                    <a:pt x="571839" y="2763890"/>
                  </a:lnTo>
                  <a:close/>
                </a:path>
              </a:pathLst>
            </a:custGeom>
            <a:solidFill>
              <a:srgbClr val="E3A1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10911" y="4080832"/>
              <a:ext cx="572135" cy="1304290"/>
            </a:xfrm>
            <a:custGeom>
              <a:avLst/>
              <a:gdLst/>
              <a:ahLst/>
              <a:cxnLst/>
              <a:rect l="l" t="t" r="r" b="b"/>
              <a:pathLst>
                <a:path w="572135" h="1304289">
                  <a:moveTo>
                    <a:pt x="571839" y="1303989"/>
                  </a:moveTo>
                  <a:lnTo>
                    <a:pt x="0" y="1303989"/>
                  </a:lnTo>
                  <a:lnTo>
                    <a:pt x="0" y="38122"/>
                  </a:lnTo>
                  <a:lnTo>
                    <a:pt x="0" y="33067"/>
                  </a:lnTo>
                  <a:lnTo>
                    <a:pt x="28204" y="967"/>
                  </a:lnTo>
                  <a:lnTo>
                    <a:pt x="33067" y="0"/>
                  </a:lnTo>
                  <a:lnTo>
                    <a:pt x="538771" y="0"/>
                  </a:lnTo>
                  <a:lnTo>
                    <a:pt x="570871" y="28204"/>
                  </a:lnTo>
                  <a:lnTo>
                    <a:pt x="571838" y="33067"/>
                  </a:lnTo>
                  <a:lnTo>
                    <a:pt x="571839" y="1303989"/>
                  </a:lnTo>
                  <a:close/>
                </a:path>
              </a:pathLst>
            </a:custGeom>
            <a:solidFill>
              <a:srgbClr val="FBA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927454" y="4902912"/>
              <a:ext cx="572135" cy="481965"/>
            </a:xfrm>
            <a:custGeom>
              <a:avLst/>
              <a:gdLst/>
              <a:ahLst/>
              <a:cxnLst/>
              <a:rect l="l" t="t" r="r" b="b"/>
              <a:pathLst>
                <a:path w="572134" h="481964">
                  <a:moveTo>
                    <a:pt x="571839" y="481909"/>
                  </a:moveTo>
                  <a:lnTo>
                    <a:pt x="0" y="481909"/>
                  </a:lnTo>
                  <a:lnTo>
                    <a:pt x="0" y="38122"/>
                  </a:lnTo>
                  <a:lnTo>
                    <a:pt x="0" y="33067"/>
                  </a:lnTo>
                  <a:lnTo>
                    <a:pt x="28203" y="967"/>
                  </a:lnTo>
                  <a:lnTo>
                    <a:pt x="33067" y="0"/>
                  </a:lnTo>
                  <a:lnTo>
                    <a:pt x="538771" y="0"/>
                  </a:lnTo>
                  <a:lnTo>
                    <a:pt x="570871" y="28203"/>
                  </a:lnTo>
                  <a:lnTo>
                    <a:pt x="571838" y="33067"/>
                  </a:lnTo>
                  <a:lnTo>
                    <a:pt x="571839" y="481909"/>
                  </a:lnTo>
                  <a:close/>
                </a:path>
              </a:pathLst>
            </a:custGeom>
            <a:solidFill>
              <a:srgbClr val="FFC1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743998" y="5228910"/>
              <a:ext cx="572135" cy="156210"/>
            </a:xfrm>
            <a:custGeom>
              <a:avLst/>
              <a:gdLst/>
              <a:ahLst/>
              <a:cxnLst/>
              <a:rect l="l" t="t" r="r" b="b"/>
              <a:pathLst>
                <a:path w="572134" h="156210">
                  <a:moveTo>
                    <a:pt x="571839" y="155911"/>
                  </a:moveTo>
                  <a:lnTo>
                    <a:pt x="0" y="155911"/>
                  </a:lnTo>
                  <a:lnTo>
                    <a:pt x="0" y="38122"/>
                  </a:lnTo>
                  <a:lnTo>
                    <a:pt x="0" y="33067"/>
                  </a:lnTo>
                  <a:lnTo>
                    <a:pt x="28204" y="967"/>
                  </a:lnTo>
                  <a:lnTo>
                    <a:pt x="33067" y="0"/>
                  </a:lnTo>
                  <a:lnTo>
                    <a:pt x="538771" y="0"/>
                  </a:lnTo>
                  <a:lnTo>
                    <a:pt x="570870" y="28203"/>
                  </a:lnTo>
                  <a:lnTo>
                    <a:pt x="571838" y="33066"/>
                  </a:lnTo>
                  <a:lnTo>
                    <a:pt x="571839" y="155911"/>
                  </a:lnTo>
                  <a:close/>
                </a:path>
              </a:pathLst>
            </a:custGeom>
            <a:solidFill>
              <a:srgbClr val="90D9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229114" y="5448367"/>
            <a:ext cx="10737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0" dirty="0">
                <a:solidFill>
                  <a:srgbClr val="333333"/>
                </a:solidFill>
                <a:latin typeface="Calibri"/>
                <a:cs typeface="Calibri"/>
              </a:rPr>
              <a:t>Extremely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92430" y="5448367"/>
            <a:ext cx="78740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Very</a:t>
            </a:r>
            <a:r>
              <a:rPr sz="9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822173" y="5448367"/>
            <a:ext cx="11499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Moderately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747366" y="5448367"/>
            <a:ext cx="9404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Slightly</a:t>
            </a:r>
            <a:r>
              <a:rPr sz="9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491477" y="5448367"/>
            <a:ext cx="10737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333333"/>
                </a:solidFill>
                <a:latin typeface="Calibri"/>
                <a:cs typeface="Calibri"/>
              </a:rPr>
              <a:t>Not </a:t>
            </a:r>
            <a:r>
              <a:rPr sz="900" spc="80" dirty="0">
                <a:solidFill>
                  <a:srgbClr val="333333"/>
                </a:solidFill>
                <a:latin typeface="Calibri"/>
                <a:cs typeface="Calibri"/>
              </a:rPr>
              <a:t>At </a:t>
            </a:r>
            <a:r>
              <a:rPr sz="900" spc="60" dirty="0">
                <a:solidFill>
                  <a:srgbClr val="333333"/>
                </a:solidFill>
                <a:latin typeface="Calibri"/>
                <a:cs typeface="Calibri"/>
              </a:rPr>
              <a:t>All</a:t>
            </a:r>
            <a:r>
              <a:rPr sz="900" spc="-1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35" dirty="0">
                <a:solidFill>
                  <a:srgbClr val="333333"/>
                </a:solidFill>
                <a:latin typeface="Calibri"/>
                <a:cs typeface="Calibri"/>
              </a:rPr>
              <a:t>Beneficial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2099" y="5298354"/>
            <a:ext cx="9652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35384" y="4589664"/>
            <a:ext cx="1631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5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97262" y="3880974"/>
            <a:ext cx="2012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r>
              <a:rPr sz="900" spc="100" dirty="0">
                <a:solidFill>
                  <a:srgbClr val="9194AA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5170" y="2406943"/>
            <a:ext cx="9511665" cy="928369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409"/>
              </a:spcBef>
              <a:tabLst>
                <a:tab pos="2965450" algn="l"/>
                <a:tab pos="9434830" algn="l"/>
              </a:tabLst>
            </a:pPr>
            <a:r>
              <a:rPr sz="1350" spc="112" baseline="-9259" dirty="0">
                <a:solidFill>
                  <a:srgbClr val="9194AA"/>
                </a:solidFill>
                <a:latin typeface="Calibri"/>
                <a:cs typeface="Calibri"/>
              </a:rPr>
              <a:t>200</a:t>
            </a:r>
            <a:r>
              <a:rPr sz="900" strike="sngStrike" spc="75" dirty="0">
                <a:solidFill>
                  <a:srgbClr val="9194AA"/>
                </a:solidFill>
                <a:latin typeface="Calibri"/>
                <a:cs typeface="Calibri"/>
              </a:rPr>
              <a:t>	</a:t>
            </a:r>
            <a:r>
              <a:rPr sz="900" strike="sngStrike" spc="60" dirty="0">
                <a:solidFill>
                  <a:srgbClr val="9194AA"/>
                </a:solidFill>
                <a:latin typeface="Calibri"/>
                <a:cs typeface="Calibri"/>
              </a:rPr>
              <a:t>39%	</a:t>
            </a:r>
            <a:endParaRPr sz="900">
              <a:latin typeface="Calibri"/>
              <a:cs typeface="Calibri"/>
            </a:endParaRPr>
          </a:p>
          <a:p>
            <a:pPr marL="2988945">
              <a:lnSpc>
                <a:spcPct val="100000"/>
              </a:lnSpc>
              <a:spcBef>
                <a:spcPts val="309"/>
              </a:spcBef>
            </a:pPr>
            <a:r>
              <a:rPr sz="900" spc="-15" dirty="0">
                <a:latin typeface="Calibri"/>
                <a:cs typeface="Calibri"/>
              </a:rPr>
              <a:t>195</a:t>
            </a:r>
            <a:endParaRPr sz="900">
              <a:latin typeface="Calibri"/>
              <a:cs typeface="Calibri"/>
            </a:endParaRPr>
          </a:p>
          <a:p>
            <a:pPr marL="1148715">
              <a:lnSpc>
                <a:spcPct val="100000"/>
              </a:lnSpc>
              <a:spcBef>
                <a:spcPts val="320"/>
              </a:spcBef>
            </a:pP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34%</a:t>
            </a:r>
            <a:endParaRPr sz="900">
              <a:latin typeface="Calibri"/>
              <a:cs typeface="Calibri"/>
            </a:endParaRPr>
          </a:p>
          <a:p>
            <a:pPr marL="1177290">
              <a:lnSpc>
                <a:spcPct val="100000"/>
              </a:lnSpc>
              <a:spcBef>
                <a:spcPts val="309"/>
              </a:spcBef>
            </a:pPr>
            <a:r>
              <a:rPr sz="900" spc="-25" dirty="0">
                <a:latin typeface="Calibri"/>
                <a:cs typeface="Calibri"/>
              </a:rPr>
              <a:t>170</a:t>
            </a:r>
            <a:endParaRPr sz="900">
              <a:latin typeface="Calibri"/>
              <a:cs typeface="Calibri"/>
            </a:endParaRPr>
          </a:p>
          <a:p>
            <a:pPr marL="104775">
              <a:lnSpc>
                <a:spcPct val="100000"/>
              </a:lnSpc>
              <a:spcBef>
                <a:spcPts val="455"/>
              </a:spcBef>
            </a:pPr>
            <a:r>
              <a:rPr sz="900" dirty="0">
                <a:solidFill>
                  <a:srgbClr val="9194AA"/>
                </a:solidFill>
                <a:latin typeface="Calibri"/>
                <a:cs typeface="Calibri"/>
              </a:rPr>
              <a:t>150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317416" y="4082619"/>
            <a:ext cx="15557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latin typeface="Calibri"/>
                <a:cs typeface="Calibri"/>
              </a:rPr>
              <a:t>9</a:t>
            </a:r>
            <a:r>
              <a:rPr sz="900" spc="40" dirty="0"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288824" y="3906111"/>
            <a:ext cx="22034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9194AA"/>
                </a:solidFill>
                <a:latin typeface="Calibri"/>
                <a:cs typeface="Calibri"/>
              </a:rPr>
              <a:t>1</a:t>
            </a: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8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129194" y="4688925"/>
            <a:ext cx="172720" cy="378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900" spc="-15" dirty="0">
                <a:solidFill>
                  <a:srgbClr val="9194AA"/>
                </a:solidFill>
                <a:latin typeface="Calibri"/>
                <a:cs typeface="Calibri"/>
              </a:rPr>
              <a:t>7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17145">
              <a:lnSpc>
                <a:spcPct val="100000"/>
              </a:lnSpc>
              <a:spcBef>
                <a:spcPts val="309"/>
              </a:spcBef>
            </a:pPr>
            <a:r>
              <a:rPr sz="900" spc="65" dirty="0">
                <a:latin typeface="Calibri"/>
                <a:cs typeface="Calibri"/>
              </a:rPr>
              <a:t>34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940972" y="4911228"/>
            <a:ext cx="182245" cy="30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65" dirty="0">
                <a:solidFill>
                  <a:srgbClr val="9194AA"/>
                </a:solidFill>
                <a:latin typeface="Calibri"/>
                <a:cs typeface="Calibri"/>
              </a:rPr>
              <a:t>2</a:t>
            </a:r>
            <a:r>
              <a:rPr sz="900" spc="60" dirty="0">
                <a:solidFill>
                  <a:srgbClr val="9194AA"/>
                </a:solidFill>
                <a:latin typeface="Calibri"/>
                <a:cs typeface="Calibri"/>
              </a:rPr>
              <a:t>%</a:t>
            </a:r>
            <a:endParaRPr sz="9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45"/>
              </a:spcBef>
            </a:pPr>
            <a:r>
              <a:rPr sz="900" spc="-150" dirty="0">
                <a:latin typeface="Calibri"/>
                <a:cs typeface="Calibri"/>
              </a:rPr>
              <a:t>11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0" y="7109871"/>
            <a:ext cx="10692765" cy="457834"/>
            <a:chOff x="0" y="7109871"/>
            <a:chExt cx="10692765" cy="457834"/>
          </a:xfrm>
        </p:grpSpPr>
        <p:sp>
          <p:nvSpPr>
            <p:cNvPr id="35" name="object 35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9325223" y="7194747"/>
              <a:ext cx="1261745" cy="288925"/>
            </a:xfrm>
            <a:custGeom>
              <a:avLst/>
              <a:gdLst/>
              <a:ahLst/>
              <a:cxnLst/>
              <a:rect l="l" t="t" r="r" b="b"/>
              <a:pathLst>
                <a:path w="1261745" h="288925">
                  <a:moveTo>
                    <a:pt x="681068" y="119140"/>
                  </a:moveTo>
                  <a:lnTo>
                    <a:pt x="588003" y="119140"/>
                  </a:lnTo>
                  <a:lnTo>
                    <a:pt x="592532" y="96404"/>
                  </a:lnTo>
                  <a:lnTo>
                    <a:pt x="614902" y="83198"/>
                  </a:lnTo>
                  <a:lnTo>
                    <a:pt x="623914" y="40836"/>
                  </a:lnTo>
                  <a:lnTo>
                    <a:pt x="664629" y="40836"/>
                  </a:lnTo>
                  <a:lnTo>
                    <a:pt x="655571" y="82771"/>
                  </a:lnTo>
                  <a:lnTo>
                    <a:pt x="688891" y="82771"/>
                  </a:lnTo>
                  <a:lnTo>
                    <a:pt x="681068" y="119140"/>
                  </a:lnTo>
                  <a:close/>
                </a:path>
                <a:path w="1261745" h="288925">
                  <a:moveTo>
                    <a:pt x="716720" y="250572"/>
                  </a:moveTo>
                  <a:lnTo>
                    <a:pt x="674755" y="250572"/>
                  </a:lnTo>
                  <a:lnTo>
                    <a:pt x="719602" y="40836"/>
                  </a:lnTo>
                  <a:lnTo>
                    <a:pt x="838880" y="40836"/>
                  </a:lnTo>
                  <a:lnTo>
                    <a:pt x="830661" y="79981"/>
                  </a:lnTo>
                  <a:lnTo>
                    <a:pt x="752906" y="79981"/>
                  </a:lnTo>
                  <a:lnTo>
                    <a:pt x="741805" y="130318"/>
                  </a:lnTo>
                  <a:lnTo>
                    <a:pt x="813369" y="130318"/>
                  </a:lnTo>
                  <a:lnTo>
                    <a:pt x="805576" y="169477"/>
                  </a:lnTo>
                  <a:lnTo>
                    <a:pt x="734013" y="169477"/>
                  </a:lnTo>
                  <a:lnTo>
                    <a:pt x="716720" y="250572"/>
                  </a:lnTo>
                  <a:close/>
                </a:path>
                <a:path w="1261745" h="288925">
                  <a:moveTo>
                    <a:pt x="1062673" y="105736"/>
                  </a:moveTo>
                  <a:lnTo>
                    <a:pt x="1013238" y="105736"/>
                  </a:lnTo>
                  <a:lnTo>
                    <a:pt x="1022188" y="95061"/>
                  </a:lnTo>
                  <a:lnTo>
                    <a:pt x="1033691" y="86814"/>
                  </a:lnTo>
                  <a:lnTo>
                    <a:pt x="1048745" y="81498"/>
                  </a:lnTo>
                  <a:lnTo>
                    <a:pt x="1068348" y="79615"/>
                  </a:lnTo>
                  <a:lnTo>
                    <a:pt x="1062673" y="105736"/>
                  </a:lnTo>
                  <a:close/>
                </a:path>
                <a:path w="1261745" h="288925">
                  <a:moveTo>
                    <a:pt x="1258234" y="105355"/>
                  </a:moveTo>
                  <a:lnTo>
                    <a:pt x="1105541" y="105355"/>
                  </a:lnTo>
                  <a:lnTo>
                    <a:pt x="1109410" y="100010"/>
                  </a:lnTo>
                  <a:lnTo>
                    <a:pt x="1142863" y="81338"/>
                  </a:lnTo>
                  <a:lnTo>
                    <a:pt x="1149443" y="80850"/>
                  </a:lnTo>
                  <a:lnTo>
                    <a:pt x="1160172" y="82324"/>
                  </a:lnTo>
                  <a:lnTo>
                    <a:pt x="1169633" y="86706"/>
                  </a:lnTo>
                  <a:lnTo>
                    <a:pt x="1177011" y="93935"/>
                  </a:lnTo>
                  <a:lnTo>
                    <a:pt x="1181496" y="103952"/>
                  </a:lnTo>
                  <a:lnTo>
                    <a:pt x="1258025" y="103952"/>
                  </a:lnTo>
                  <a:lnTo>
                    <a:pt x="1258234" y="105355"/>
                  </a:lnTo>
                  <a:close/>
                </a:path>
                <a:path w="1261745" h="288925">
                  <a:moveTo>
                    <a:pt x="1258025" y="103952"/>
                  </a:moveTo>
                  <a:lnTo>
                    <a:pt x="1181496" y="103952"/>
                  </a:lnTo>
                  <a:lnTo>
                    <a:pt x="1190674" y="93423"/>
                  </a:lnTo>
                  <a:lnTo>
                    <a:pt x="1200846" y="86300"/>
                  </a:lnTo>
                  <a:lnTo>
                    <a:pt x="1211940" y="82262"/>
                  </a:lnTo>
                  <a:lnTo>
                    <a:pt x="1223889" y="80987"/>
                  </a:lnTo>
                  <a:lnTo>
                    <a:pt x="1245808" y="86524"/>
                  </a:lnTo>
                  <a:lnTo>
                    <a:pt x="1257704" y="101791"/>
                  </a:lnTo>
                  <a:lnTo>
                    <a:pt x="1258025" y="103952"/>
                  </a:lnTo>
                  <a:close/>
                </a:path>
                <a:path w="1261745" h="288925">
                  <a:moveTo>
                    <a:pt x="877110" y="253744"/>
                  </a:moveTo>
                  <a:lnTo>
                    <a:pt x="843476" y="245654"/>
                  </a:lnTo>
                  <a:lnTo>
                    <a:pt x="825454" y="224801"/>
                  </a:lnTo>
                  <a:lnTo>
                    <a:pt x="819691" y="196308"/>
                  </a:lnTo>
                  <a:lnTo>
                    <a:pt x="822838" y="165299"/>
                  </a:lnTo>
                  <a:lnTo>
                    <a:pt x="831772" y="134494"/>
                  </a:lnTo>
                  <a:lnTo>
                    <a:pt x="846572" y="107625"/>
                  </a:lnTo>
                  <a:lnTo>
                    <a:pt x="869545" y="88622"/>
                  </a:lnTo>
                  <a:lnTo>
                    <a:pt x="903003" y="81414"/>
                  </a:lnTo>
                  <a:lnTo>
                    <a:pt x="936577" y="89497"/>
                  </a:lnTo>
                  <a:lnTo>
                    <a:pt x="954472" y="110305"/>
                  </a:lnTo>
                  <a:lnTo>
                    <a:pt x="956416" y="120086"/>
                  </a:lnTo>
                  <a:lnTo>
                    <a:pt x="901386" y="120086"/>
                  </a:lnTo>
                  <a:lnTo>
                    <a:pt x="887100" y="122585"/>
                  </a:lnTo>
                  <a:lnTo>
                    <a:pt x="876067" y="131183"/>
                  </a:lnTo>
                  <a:lnTo>
                    <a:pt x="867816" y="145643"/>
                  </a:lnTo>
                  <a:lnTo>
                    <a:pt x="861876" y="165726"/>
                  </a:lnTo>
                  <a:lnTo>
                    <a:pt x="859182" y="182868"/>
                  </a:lnTo>
                  <a:lnTo>
                    <a:pt x="859724" y="198578"/>
                  </a:lnTo>
                  <a:lnTo>
                    <a:pt x="865352" y="210203"/>
                  </a:lnTo>
                  <a:lnTo>
                    <a:pt x="877918" y="215087"/>
                  </a:lnTo>
                  <a:lnTo>
                    <a:pt x="940199" y="215087"/>
                  </a:lnTo>
                  <a:lnTo>
                    <a:pt x="933377" y="227630"/>
                  </a:lnTo>
                  <a:lnTo>
                    <a:pt x="910525" y="246585"/>
                  </a:lnTo>
                  <a:lnTo>
                    <a:pt x="877110" y="253744"/>
                  </a:lnTo>
                  <a:close/>
                </a:path>
                <a:path w="1261745" h="288925">
                  <a:moveTo>
                    <a:pt x="996754" y="250572"/>
                  </a:moveTo>
                  <a:lnTo>
                    <a:pt x="956069" y="250572"/>
                  </a:lnTo>
                  <a:lnTo>
                    <a:pt x="991447" y="82771"/>
                  </a:lnTo>
                  <a:lnTo>
                    <a:pt x="1011164" y="82771"/>
                  </a:lnTo>
                  <a:lnTo>
                    <a:pt x="1013238" y="105736"/>
                  </a:lnTo>
                  <a:lnTo>
                    <a:pt x="1062673" y="105736"/>
                  </a:lnTo>
                  <a:lnTo>
                    <a:pt x="1059290" y="121306"/>
                  </a:lnTo>
                  <a:lnTo>
                    <a:pt x="1039225" y="126318"/>
                  </a:lnTo>
                  <a:lnTo>
                    <a:pt x="1026488" y="136713"/>
                  </a:lnTo>
                  <a:lnTo>
                    <a:pt x="1019145" y="150124"/>
                  </a:lnTo>
                  <a:lnTo>
                    <a:pt x="1015266" y="164186"/>
                  </a:lnTo>
                  <a:lnTo>
                    <a:pt x="996754" y="250572"/>
                  </a:lnTo>
                  <a:close/>
                </a:path>
                <a:path w="1261745" h="288925">
                  <a:moveTo>
                    <a:pt x="1089102" y="250557"/>
                  </a:moveTo>
                  <a:lnTo>
                    <a:pt x="1048357" y="250557"/>
                  </a:lnTo>
                  <a:lnTo>
                    <a:pt x="1083735" y="82787"/>
                  </a:lnTo>
                  <a:lnTo>
                    <a:pt x="1103863" y="82787"/>
                  </a:lnTo>
                  <a:lnTo>
                    <a:pt x="1105541" y="105355"/>
                  </a:lnTo>
                  <a:lnTo>
                    <a:pt x="1258234" y="105355"/>
                  </a:lnTo>
                  <a:lnTo>
                    <a:pt x="1260281" y="119110"/>
                  </a:lnTo>
                  <a:lnTo>
                    <a:pt x="1135185" y="119110"/>
                  </a:lnTo>
                  <a:lnTo>
                    <a:pt x="1125824" y="121306"/>
                  </a:lnTo>
                  <a:lnTo>
                    <a:pt x="1118984" y="127565"/>
                  </a:lnTo>
                  <a:lnTo>
                    <a:pt x="1114073" y="137457"/>
                  </a:lnTo>
                  <a:lnTo>
                    <a:pt x="1110527" y="150523"/>
                  </a:lnTo>
                  <a:lnTo>
                    <a:pt x="1089102" y="250557"/>
                  </a:lnTo>
                  <a:close/>
                </a:path>
                <a:path w="1261745" h="288925">
                  <a:moveTo>
                    <a:pt x="1163121" y="250557"/>
                  </a:moveTo>
                  <a:lnTo>
                    <a:pt x="1121979" y="250557"/>
                  </a:lnTo>
                  <a:lnTo>
                    <a:pt x="1144182" y="146451"/>
                  </a:lnTo>
                  <a:lnTo>
                    <a:pt x="1145936" y="137863"/>
                  </a:lnTo>
                  <a:lnTo>
                    <a:pt x="1145980" y="137457"/>
                  </a:lnTo>
                  <a:lnTo>
                    <a:pt x="1146328" y="128789"/>
                  </a:lnTo>
                  <a:lnTo>
                    <a:pt x="1143363" y="121885"/>
                  </a:lnTo>
                  <a:lnTo>
                    <a:pt x="1135185" y="119110"/>
                  </a:lnTo>
                  <a:lnTo>
                    <a:pt x="1260281" y="119110"/>
                  </a:lnTo>
                  <a:lnTo>
                    <a:pt x="1208761" y="119110"/>
                  </a:lnTo>
                  <a:lnTo>
                    <a:pt x="1199641" y="121306"/>
                  </a:lnTo>
                  <a:lnTo>
                    <a:pt x="1192923" y="127565"/>
                  </a:lnTo>
                  <a:lnTo>
                    <a:pt x="1188049" y="137457"/>
                  </a:lnTo>
                  <a:lnTo>
                    <a:pt x="1184485" y="150523"/>
                  </a:lnTo>
                  <a:lnTo>
                    <a:pt x="1163121" y="250557"/>
                  </a:lnTo>
                  <a:close/>
                </a:path>
                <a:path w="1261745" h="288925">
                  <a:moveTo>
                    <a:pt x="1236759" y="250572"/>
                  </a:moveTo>
                  <a:lnTo>
                    <a:pt x="1196013" y="250572"/>
                  </a:lnTo>
                  <a:lnTo>
                    <a:pt x="1218216" y="146451"/>
                  </a:lnTo>
                  <a:lnTo>
                    <a:pt x="1219805" y="137863"/>
                  </a:lnTo>
                  <a:lnTo>
                    <a:pt x="1220042" y="131183"/>
                  </a:lnTo>
                  <a:lnTo>
                    <a:pt x="1220056" y="128789"/>
                  </a:lnTo>
                  <a:lnTo>
                    <a:pt x="1217122" y="121943"/>
                  </a:lnTo>
                  <a:lnTo>
                    <a:pt x="1208761" y="119110"/>
                  </a:lnTo>
                  <a:lnTo>
                    <a:pt x="1260281" y="119110"/>
                  </a:lnTo>
                  <a:lnTo>
                    <a:pt x="1261124" y="124772"/>
                  </a:lnTo>
                  <a:lnTo>
                    <a:pt x="1257620" y="153451"/>
                  </a:lnTo>
                  <a:lnTo>
                    <a:pt x="1236759" y="250572"/>
                  </a:lnTo>
                  <a:close/>
                </a:path>
                <a:path w="1261745" h="288925">
                  <a:moveTo>
                    <a:pt x="652659" y="252981"/>
                  </a:moveTo>
                  <a:lnTo>
                    <a:pt x="617503" y="250671"/>
                  </a:lnTo>
                  <a:lnTo>
                    <a:pt x="597011" y="239989"/>
                  </a:lnTo>
                  <a:lnTo>
                    <a:pt x="589026" y="220832"/>
                  </a:lnTo>
                  <a:lnTo>
                    <a:pt x="591388" y="193098"/>
                  </a:lnTo>
                  <a:lnTo>
                    <a:pt x="606927" y="119140"/>
                  </a:lnTo>
                  <a:lnTo>
                    <a:pt x="648603" y="119140"/>
                  </a:lnTo>
                  <a:lnTo>
                    <a:pt x="632103" y="196712"/>
                  </a:lnTo>
                  <a:lnTo>
                    <a:pt x="630976" y="206644"/>
                  </a:lnTo>
                  <a:lnTo>
                    <a:pt x="634249" y="212478"/>
                  </a:lnTo>
                  <a:lnTo>
                    <a:pt x="643533" y="215324"/>
                  </a:lnTo>
                  <a:lnTo>
                    <a:pt x="660436" y="216292"/>
                  </a:lnTo>
                  <a:lnTo>
                    <a:pt x="652659" y="252981"/>
                  </a:lnTo>
                  <a:close/>
                </a:path>
                <a:path w="1261745" h="288925">
                  <a:moveTo>
                    <a:pt x="940199" y="215087"/>
                  </a:moveTo>
                  <a:lnTo>
                    <a:pt x="877918" y="215087"/>
                  </a:lnTo>
                  <a:lnTo>
                    <a:pt x="892237" y="212611"/>
                  </a:lnTo>
                  <a:lnTo>
                    <a:pt x="903403" y="204060"/>
                  </a:lnTo>
                  <a:lnTo>
                    <a:pt x="911795" y="189503"/>
                  </a:lnTo>
                  <a:lnTo>
                    <a:pt x="917794" y="169005"/>
                  </a:lnTo>
                  <a:lnTo>
                    <a:pt x="920437" y="152278"/>
                  </a:lnTo>
                  <a:lnTo>
                    <a:pt x="920078" y="136665"/>
                  </a:lnTo>
                  <a:lnTo>
                    <a:pt x="914475" y="124993"/>
                  </a:lnTo>
                  <a:lnTo>
                    <a:pt x="901386" y="120086"/>
                  </a:lnTo>
                  <a:lnTo>
                    <a:pt x="956416" y="120086"/>
                  </a:lnTo>
                  <a:lnTo>
                    <a:pt x="960112" y="138676"/>
                  </a:lnTo>
                  <a:lnTo>
                    <a:pt x="956915" y="169477"/>
                  </a:lnTo>
                  <a:lnTo>
                    <a:pt x="948049" y="200657"/>
                  </a:lnTo>
                  <a:lnTo>
                    <a:pt x="940199" y="215087"/>
                  </a:lnTo>
                  <a:close/>
                </a:path>
                <a:path w="1261745" h="288925">
                  <a:moveTo>
                    <a:pt x="323203" y="251441"/>
                  </a:moveTo>
                  <a:lnTo>
                    <a:pt x="331041" y="214416"/>
                  </a:lnTo>
                  <a:lnTo>
                    <a:pt x="348305" y="213388"/>
                  </a:lnTo>
                  <a:lnTo>
                    <a:pt x="359715" y="209371"/>
                  </a:lnTo>
                  <a:lnTo>
                    <a:pt x="366662" y="201822"/>
                  </a:lnTo>
                  <a:lnTo>
                    <a:pt x="370536" y="190201"/>
                  </a:lnTo>
                  <a:lnTo>
                    <a:pt x="402559" y="40836"/>
                  </a:lnTo>
                  <a:lnTo>
                    <a:pt x="444509" y="40836"/>
                  </a:lnTo>
                  <a:lnTo>
                    <a:pt x="412471" y="191848"/>
                  </a:lnTo>
                  <a:lnTo>
                    <a:pt x="404712" y="219018"/>
                  </a:lnTo>
                  <a:lnTo>
                    <a:pt x="390516" y="238754"/>
                  </a:lnTo>
                  <a:lnTo>
                    <a:pt x="364981" y="249935"/>
                  </a:lnTo>
                  <a:lnTo>
                    <a:pt x="323203" y="251441"/>
                  </a:lnTo>
                  <a:close/>
                </a:path>
                <a:path w="1261745" h="288925">
                  <a:moveTo>
                    <a:pt x="494267" y="253744"/>
                  </a:moveTo>
                  <a:lnTo>
                    <a:pt x="460607" y="245654"/>
                  </a:lnTo>
                  <a:lnTo>
                    <a:pt x="442582" y="224801"/>
                  </a:lnTo>
                  <a:lnTo>
                    <a:pt x="436821" y="196308"/>
                  </a:lnTo>
                  <a:lnTo>
                    <a:pt x="439950" y="165299"/>
                  </a:lnTo>
                  <a:lnTo>
                    <a:pt x="448910" y="134494"/>
                  </a:lnTo>
                  <a:lnTo>
                    <a:pt x="463723" y="107625"/>
                  </a:lnTo>
                  <a:lnTo>
                    <a:pt x="486702" y="88622"/>
                  </a:lnTo>
                  <a:lnTo>
                    <a:pt x="520160" y="81414"/>
                  </a:lnTo>
                  <a:lnTo>
                    <a:pt x="553696" y="89497"/>
                  </a:lnTo>
                  <a:lnTo>
                    <a:pt x="571572" y="110305"/>
                  </a:lnTo>
                  <a:lnTo>
                    <a:pt x="573520" y="120086"/>
                  </a:lnTo>
                  <a:lnTo>
                    <a:pt x="518543" y="120086"/>
                  </a:lnTo>
                  <a:lnTo>
                    <a:pt x="504254" y="122585"/>
                  </a:lnTo>
                  <a:lnTo>
                    <a:pt x="493217" y="131183"/>
                  </a:lnTo>
                  <a:lnTo>
                    <a:pt x="484973" y="145643"/>
                  </a:lnTo>
                  <a:lnTo>
                    <a:pt x="479064" y="165726"/>
                  </a:lnTo>
                  <a:lnTo>
                    <a:pt x="476352" y="182868"/>
                  </a:lnTo>
                  <a:lnTo>
                    <a:pt x="476885" y="198578"/>
                  </a:lnTo>
                  <a:lnTo>
                    <a:pt x="482510" y="210203"/>
                  </a:lnTo>
                  <a:lnTo>
                    <a:pt x="495075" y="215087"/>
                  </a:lnTo>
                  <a:lnTo>
                    <a:pt x="557324" y="215087"/>
                  </a:lnTo>
                  <a:lnTo>
                    <a:pt x="550500" y="227630"/>
                  </a:lnTo>
                  <a:lnTo>
                    <a:pt x="527661" y="246585"/>
                  </a:lnTo>
                  <a:lnTo>
                    <a:pt x="494267" y="253744"/>
                  </a:lnTo>
                  <a:close/>
                </a:path>
                <a:path w="1261745" h="288925">
                  <a:moveTo>
                    <a:pt x="557324" y="215087"/>
                  </a:moveTo>
                  <a:lnTo>
                    <a:pt x="495075" y="215087"/>
                  </a:lnTo>
                  <a:lnTo>
                    <a:pt x="509408" y="212611"/>
                  </a:lnTo>
                  <a:lnTo>
                    <a:pt x="520575" y="204060"/>
                  </a:lnTo>
                  <a:lnTo>
                    <a:pt x="528969" y="189503"/>
                  </a:lnTo>
                  <a:lnTo>
                    <a:pt x="534982" y="169005"/>
                  </a:lnTo>
                  <a:lnTo>
                    <a:pt x="537553" y="152278"/>
                  </a:lnTo>
                  <a:lnTo>
                    <a:pt x="537191" y="136665"/>
                  </a:lnTo>
                  <a:lnTo>
                    <a:pt x="531599" y="124993"/>
                  </a:lnTo>
                  <a:lnTo>
                    <a:pt x="518543" y="120086"/>
                  </a:lnTo>
                  <a:lnTo>
                    <a:pt x="573520" y="120086"/>
                  </a:lnTo>
                  <a:lnTo>
                    <a:pt x="577222" y="138676"/>
                  </a:lnTo>
                  <a:lnTo>
                    <a:pt x="574080" y="169447"/>
                  </a:lnTo>
                  <a:lnTo>
                    <a:pt x="565176" y="200657"/>
                  </a:lnTo>
                  <a:lnTo>
                    <a:pt x="557324" y="215087"/>
                  </a:lnTo>
                  <a:close/>
                </a:path>
                <a:path w="1261745" h="288925">
                  <a:moveTo>
                    <a:pt x="144263" y="288527"/>
                  </a:moveTo>
                  <a:lnTo>
                    <a:pt x="102340" y="282302"/>
                  </a:lnTo>
                  <a:lnTo>
                    <a:pt x="64095" y="264200"/>
                  </a:lnTo>
                  <a:lnTo>
                    <a:pt x="32735" y="235772"/>
                  </a:lnTo>
                  <a:lnTo>
                    <a:pt x="10977" y="199460"/>
                  </a:lnTo>
                  <a:lnTo>
                    <a:pt x="692" y="158395"/>
                  </a:lnTo>
                  <a:lnTo>
                    <a:pt x="0" y="144256"/>
                  </a:lnTo>
                  <a:lnTo>
                    <a:pt x="173" y="137169"/>
                  </a:lnTo>
                  <a:lnTo>
                    <a:pt x="8431" y="95665"/>
                  </a:lnTo>
                  <a:lnTo>
                    <a:pt x="28398" y="58315"/>
                  </a:lnTo>
                  <a:lnTo>
                    <a:pt x="58323" y="28392"/>
                  </a:lnTo>
                  <a:lnTo>
                    <a:pt x="95676" y="8428"/>
                  </a:lnTo>
                  <a:lnTo>
                    <a:pt x="137183" y="173"/>
                  </a:lnTo>
                  <a:lnTo>
                    <a:pt x="144271" y="0"/>
                  </a:lnTo>
                  <a:lnTo>
                    <a:pt x="151358" y="173"/>
                  </a:lnTo>
                  <a:lnTo>
                    <a:pt x="192862" y="8429"/>
                  </a:lnTo>
                  <a:lnTo>
                    <a:pt x="230213" y="28394"/>
                  </a:lnTo>
                  <a:lnTo>
                    <a:pt x="260136" y="58318"/>
                  </a:lnTo>
                  <a:lnTo>
                    <a:pt x="280099" y="95670"/>
                  </a:lnTo>
                  <a:lnTo>
                    <a:pt x="288354" y="137176"/>
                  </a:lnTo>
                  <a:lnTo>
                    <a:pt x="288526" y="144263"/>
                  </a:lnTo>
                  <a:lnTo>
                    <a:pt x="288353" y="151350"/>
                  </a:lnTo>
                  <a:lnTo>
                    <a:pt x="280095" y="192856"/>
                  </a:lnTo>
                  <a:lnTo>
                    <a:pt x="260127" y="230208"/>
                  </a:lnTo>
                  <a:lnTo>
                    <a:pt x="230198" y="260132"/>
                  </a:lnTo>
                  <a:lnTo>
                    <a:pt x="192827" y="280098"/>
                  </a:lnTo>
                  <a:lnTo>
                    <a:pt x="151372" y="288338"/>
                  </a:lnTo>
                  <a:lnTo>
                    <a:pt x="144286" y="288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9406348" y="7208533"/>
              <a:ext cx="199390" cy="222250"/>
            </a:xfrm>
            <a:custGeom>
              <a:avLst/>
              <a:gdLst/>
              <a:ahLst/>
              <a:cxnLst/>
              <a:rect l="l" t="t" r="r" b="b"/>
              <a:pathLst>
                <a:path w="199390" h="222250">
                  <a:moveTo>
                    <a:pt x="0" y="221797"/>
                  </a:moveTo>
                  <a:lnTo>
                    <a:pt x="98173" y="142090"/>
                  </a:lnTo>
                  <a:lnTo>
                    <a:pt x="124523" y="0"/>
                  </a:lnTo>
                  <a:lnTo>
                    <a:pt x="137057" y="6660"/>
                  </a:lnTo>
                  <a:lnTo>
                    <a:pt x="169711" y="33346"/>
                  </a:lnTo>
                  <a:lnTo>
                    <a:pt x="193311" y="68295"/>
                  </a:lnTo>
                  <a:lnTo>
                    <a:pt x="198801" y="81384"/>
                  </a:lnTo>
                  <a:lnTo>
                    <a:pt x="181265" y="154335"/>
                  </a:lnTo>
                  <a:lnTo>
                    <a:pt x="0" y="221797"/>
                  </a:lnTo>
                  <a:close/>
                </a:path>
              </a:pathLst>
            </a:custGeom>
            <a:solidFill>
              <a:srgbClr val="000000">
                <a:alpha val="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9406348" y="7194732"/>
              <a:ext cx="111196" cy="23544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9417754" y="7195007"/>
              <a:ext cx="43815" cy="57150"/>
            </a:xfrm>
            <a:custGeom>
              <a:avLst/>
              <a:gdLst/>
              <a:ahLst/>
              <a:cxnLst/>
              <a:rect l="l" t="t" r="r" b="b"/>
              <a:pathLst>
                <a:path w="43815" h="57150">
                  <a:moveTo>
                    <a:pt x="26899" y="56634"/>
                  </a:moveTo>
                  <a:lnTo>
                    <a:pt x="0" y="52822"/>
                  </a:lnTo>
                  <a:lnTo>
                    <a:pt x="12915" y="5093"/>
                  </a:lnTo>
                  <a:lnTo>
                    <a:pt x="20395" y="3212"/>
                  </a:lnTo>
                  <a:lnTo>
                    <a:pt x="27957" y="1734"/>
                  </a:lnTo>
                  <a:lnTo>
                    <a:pt x="35584" y="662"/>
                  </a:lnTo>
                  <a:lnTo>
                    <a:pt x="43261" y="0"/>
                  </a:lnTo>
                  <a:lnTo>
                    <a:pt x="26899" y="56634"/>
                  </a:lnTo>
                  <a:close/>
                </a:path>
              </a:pathLst>
            </a:custGeom>
            <a:solidFill>
              <a:srgbClr val="F5A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9406348" y="7196318"/>
              <a:ext cx="111125" cy="234315"/>
            </a:xfrm>
            <a:custGeom>
              <a:avLst/>
              <a:gdLst/>
              <a:ahLst/>
              <a:cxnLst/>
              <a:rect l="l" t="t" r="r" b="b"/>
              <a:pathLst>
                <a:path w="111125" h="234315">
                  <a:moveTo>
                    <a:pt x="0" y="233828"/>
                  </a:moveTo>
                  <a:lnTo>
                    <a:pt x="65997" y="64701"/>
                  </a:lnTo>
                  <a:lnTo>
                    <a:pt x="85394" y="0"/>
                  </a:lnTo>
                  <a:lnTo>
                    <a:pt x="91912" y="1182"/>
                  </a:lnTo>
                  <a:lnTo>
                    <a:pt x="98354" y="2661"/>
                  </a:lnTo>
                  <a:lnTo>
                    <a:pt x="104721" y="4438"/>
                  </a:lnTo>
                  <a:lnTo>
                    <a:pt x="111013" y="6511"/>
                  </a:lnTo>
                  <a:lnTo>
                    <a:pt x="90991" y="77236"/>
                  </a:lnTo>
                  <a:lnTo>
                    <a:pt x="27006" y="189088"/>
                  </a:lnTo>
                  <a:lnTo>
                    <a:pt x="0" y="233828"/>
                  </a:lnTo>
                  <a:close/>
                </a:path>
              </a:pathLst>
            </a:custGeom>
            <a:solidFill>
              <a:srgbClr val="1A1A1A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9406348" y="7247890"/>
              <a:ext cx="38735" cy="182245"/>
            </a:xfrm>
            <a:custGeom>
              <a:avLst/>
              <a:gdLst/>
              <a:ahLst/>
              <a:cxnLst/>
              <a:rect l="l" t="t" r="r" b="b"/>
              <a:pathLst>
                <a:path w="38734" h="182245">
                  <a:moveTo>
                    <a:pt x="0" y="181722"/>
                  </a:moveTo>
                  <a:lnTo>
                    <a:pt x="11314" y="0"/>
                  </a:lnTo>
                  <a:lnTo>
                    <a:pt x="38229" y="3812"/>
                  </a:lnTo>
                  <a:lnTo>
                    <a:pt x="0" y="181722"/>
                  </a:lnTo>
                  <a:close/>
                </a:path>
              </a:pathLst>
            </a:custGeom>
            <a:solidFill>
              <a:srgbClr val="FFFFFF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8367537" y="7281194"/>
              <a:ext cx="861694" cy="114300"/>
            </a:xfrm>
            <a:custGeom>
              <a:avLst/>
              <a:gdLst/>
              <a:ahLst/>
              <a:cxnLst/>
              <a:rect l="l" t="t" r="r" b="b"/>
              <a:pathLst>
                <a:path w="861695" h="114300">
                  <a:moveTo>
                    <a:pt x="45747" y="114062"/>
                  </a:moveTo>
                  <a:lnTo>
                    <a:pt x="27341" y="110522"/>
                  </a:lnTo>
                  <a:lnTo>
                    <a:pt x="12866" y="100605"/>
                  </a:lnTo>
                  <a:lnTo>
                    <a:pt x="3395" y="85370"/>
                  </a:lnTo>
                  <a:lnTo>
                    <a:pt x="0" y="65875"/>
                  </a:lnTo>
                  <a:lnTo>
                    <a:pt x="5070" y="37977"/>
                  </a:lnTo>
                  <a:lnTo>
                    <a:pt x="18375" y="17784"/>
                  </a:lnTo>
                  <a:lnTo>
                    <a:pt x="37055" y="5511"/>
                  </a:lnTo>
                  <a:lnTo>
                    <a:pt x="58251" y="1372"/>
                  </a:lnTo>
                  <a:lnTo>
                    <a:pt x="75425" y="4074"/>
                  </a:lnTo>
                  <a:lnTo>
                    <a:pt x="88368" y="11436"/>
                  </a:lnTo>
                  <a:lnTo>
                    <a:pt x="91329" y="15096"/>
                  </a:lnTo>
                  <a:lnTo>
                    <a:pt x="56726" y="15096"/>
                  </a:lnTo>
                  <a:lnTo>
                    <a:pt x="39051" y="19263"/>
                  </a:lnTo>
                  <a:lnTo>
                    <a:pt x="26037" y="30364"/>
                  </a:lnTo>
                  <a:lnTo>
                    <a:pt x="17998" y="46297"/>
                  </a:lnTo>
                  <a:lnTo>
                    <a:pt x="15249" y="64960"/>
                  </a:lnTo>
                  <a:lnTo>
                    <a:pt x="17441" y="79776"/>
                  </a:lnTo>
                  <a:lnTo>
                    <a:pt x="23750" y="90960"/>
                  </a:lnTo>
                  <a:lnTo>
                    <a:pt x="33776" y="98027"/>
                  </a:lnTo>
                  <a:lnTo>
                    <a:pt x="47119" y="100491"/>
                  </a:lnTo>
                  <a:lnTo>
                    <a:pt x="80972" y="100491"/>
                  </a:lnTo>
                  <a:lnTo>
                    <a:pt x="75806" y="105294"/>
                  </a:lnTo>
                  <a:lnTo>
                    <a:pt x="62042" y="111794"/>
                  </a:lnTo>
                  <a:lnTo>
                    <a:pt x="45747" y="114062"/>
                  </a:lnTo>
                  <a:close/>
                </a:path>
                <a:path w="861695" h="114300">
                  <a:moveTo>
                    <a:pt x="87834" y="39800"/>
                  </a:moveTo>
                  <a:lnTo>
                    <a:pt x="84239" y="30150"/>
                  </a:lnTo>
                  <a:lnTo>
                    <a:pt x="77827" y="22301"/>
                  </a:lnTo>
                  <a:lnTo>
                    <a:pt x="68642" y="17026"/>
                  </a:lnTo>
                  <a:lnTo>
                    <a:pt x="56726" y="15096"/>
                  </a:lnTo>
                  <a:lnTo>
                    <a:pt x="91329" y="15096"/>
                  </a:lnTo>
                  <a:lnTo>
                    <a:pt x="97193" y="22344"/>
                  </a:lnTo>
                  <a:lnTo>
                    <a:pt x="102016" y="35682"/>
                  </a:lnTo>
                  <a:lnTo>
                    <a:pt x="87834" y="39800"/>
                  </a:lnTo>
                  <a:close/>
                </a:path>
                <a:path w="861695" h="114300">
                  <a:moveTo>
                    <a:pt x="80972" y="100491"/>
                  </a:moveTo>
                  <a:lnTo>
                    <a:pt x="47119" y="100491"/>
                  </a:lnTo>
                  <a:lnTo>
                    <a:pt x="57977" y="98952"/>
                  </a:lnTo>
                  <a:lnTo>
                    <a:pt x="67534" y="94353"/>
                  </a:lnTo>
                  <a:lnTo>
                    <a:pt x="75575" y="86724"/>
                  </a:lnTo>
                  <a:lnTo>
                    <a:pt x="81887" y="76092"/>
                  </a:lnTo>
                  <a:lnTo>
                    <a:pt x="95001" y="81429"/>
                  </a:lnTo>
                  <a:lnTo>
                    <a:pt x="86855" y="95020"/>
                  </a:lnTo>
                  <a:lnTo>
                    <a:pt x="80972" y="100491"/>
                  </a:lnTo>
                  <a:close/>
                </a:path>
                <a:path w="861695" h="114300">
                  <a:moveTo>
                    <a:pt x="157156" y="49864"/>
                  </a:moveTo>
                  <a:lnTo>
                    <a:pt x="131584" y="49864"/>
                  </a:lnTo>
                  <a:lnTo>
                    <a:pt x="136721" y="43769"/>
                  </a:lnTo>
                  <a:lnTo>
                    <a:pt x="142830" y="39876"/>
                  </a:lnTo>
                  <a:lnTo>
                    <a:pt x="149339" y="37812"/>
                  </a:lnTo>
                  <a:lnTo>
                    <a:pt x="155677" y="37207"/>
                  </a:lnTo>
                  <a:lnTo>
                    <a:pt x="157056" y="37221"/>
                  </a:lnTo>
                  <a:lnTo>
                    <a:pt x="158428" y="37323"/>
                  </a:lnTo>
                  <a:lnTo>
                    <a:pt x="159794" y="37512"/>
                  </a:lnTo>
                  <a:lnTo>
                    <a:pt x="157156" y="49864"/>
                  </a:lnTo>
                  <a:close/>
                </a:path>
                <a:path w="861695" h="114300">
                  <a:moveTo>
                    <a:pt x="118469" y="111775"/>
                  </a:moveTo>
                  <a:lnTo>
                    <a:pt x="104288" y="111775"/>
                  </a:lnTo>
                  <a:lnTo>
                    <a:pt x="117097" y="51389"/>
                  </a:lnTo>
                  <a:lnTo>
                    <a:pt x="118469" y="44679"/>
                  </a:lnTo>
                  <a:lnTo>
                    <a:pt x="118881" y="39876"/>
                  </a:lnTo>
                  <a:lnTo>
                    <a:pt x="118927" y="38427"/>
                  </a:lnTo>
                  <a:lnTo>
                    <a:pt x="132956" y="38427"/>
                  </a:lnTo>
                  <a:lnTo>
                    <a:pt x="132956" y="41629"/>
                  </a:lnTo>
                  <a:lnTo>
                    <a:pt x="132346" y="47272"/>
                  </a:lnTo>
                  <a:lnTo>
                    <a:pt x="131584" y="49864"/>
                  </a:lnTo>
                  <a:lnTo>
                    <a:pt x="157156" y="49864"/>
                  </a:lnTo>
                  <a:lnTo>
                    <a:pt x="156537" y="52761"/>
                  </a:lnTo>
                  <a:lnTo>
                    <a:pt x="151255" y="52761"/>
                  </a:lnTo>
                  <a:lnTo>
                    <a:pt x="142861" y="54148"/>
                  </a:lnTo>
                  <a:lnTo>
                    <a:pt x="135567" y="58480"/>
                  </a:lnTo>
                  <a:lnTo>
                    <a:pt x="129789" y="66014"/>
                  </a:lnTo>
                  <a:lnTo>
                    <a:pt x="125941" y="77007"/>
                  </a:lnTo>
                  <a:lnTo>
                    <a:pt x="118469" y="111775"/>
                  </a:lnTo>
                  <a:close/>
                </a:path>
                <a:path w="861695" h="114300">
                  <a:moveTo>
                    <a:pt x="156440" y="53219"/>
                  </a:moveTo>
                  <a:lnTo>
                    <a:pt x="154610" y="52914"/>
                  </a:lnTo>
                  <a:lnTo>
                    <a:pt x="152932" y="52761"/>
                  </a:lnTo>
                  <a:lnTo>
                    <a:pt x="156537" y="52761"/>
                  </a:lnTo>
                  <a:lnTo>
                    <a:pt x="156440" y="53219"/>
                  </a:lnTo>
                  <a:close/>
                </a:path>
                <a:path w="861695" h="114300">
                  <a:moveTo>
                    <a:pt x="193830" y="114062"/>
                  </a:moveTo>
                  <a:lnTo>
                    <a:pt x="160782" y="81734"/>
                  </a:lnTo>
                  <a:lnTo>
                    <a:pt x="160671" y="80210"/>
                  </a:lnTo>
                  <a:lnTo>
                    <a:pt x="164004" y="62001"/>
                  </a:lnTo>
                  <a:lnTo>
                    <a:pt x="173053" y="47996"/>
                  </a:lnTo>
                  <a:lnTo>
                    <a:pt x="185934" y="39194"/>
                  </a:lnTo>
                  <a:lnTo>
                    <a:pt x="200845" y="36140"/>
                  </a:lnTo>
                  <a:lnTo>
                    <a:pt x="213949" y="38318"/>
                  </a:lnTo>
                  <a:lnTo>
                    <a:pt x="223452" y="44412"/>
                  </a:lnTo>
                  <a:lnTo>
                    <a:pt x="226163" y="48796"/>
                  </a:lnTo>
                  <a:lnTo>
                    <a:pt x="200082" y="48796"/>
                  </a:lnTo>
                  <a:lnTo>
                    <a:pt x="191638" y="50376"/>
                  </a:lnTo>
                  <a:lnTo>
                    <a:pt x="184910" y="54572"/>
                  </a:lnTo>
                  <a:lnTo>
                    <a:pt x="180011" y="60569"/>
                  </a:lnTo>
                  <a:lnTo>
                    <a:pt x="177056" y="67553"/>
                  </a:lnTo>
                  <a:lnTo>
                    <a:pt x="231190" y="67553"/>
                  </a:lnTo>
                  <a:lnTo>
                    <a:pt x="231190" y="71670"/>
                  </a:lnTo>
                  <a:lnTo>
                    <a:pt x="229818" y="76702"/>
                  </a:lnTo>
                  <a:lnTo>
                    <a:pt x="229056" y="79142"/>
                  </a:lnTo>
                  <a:lnTo>
                    <a:pt x="175074" y="79142"/>
                  </a:lnTo>
                  <a:lnTo>
                    <a:pt x="174921" y="80210"/>
                  </a:lnTo>
                  <a:lnTo>
                    <a:pt x="174921" y="81734"/>
                  </a:lnTo>
                  <a:lnTo>
                    <a:pt x="176392" y="89890"/>
                  </a:lnTo>
                  <a:lnTo>
                    <a:pt x="180392" y="96088"/>
                  </a:lnTo>
                  <a:lnTo>
                    <a:pt x="186308" y="100026"/>
                  </a:lnTo>
                  <a:lnTo>
                    <a:pt x="193525" y="101406"/>
                  </a:lnTo>
                  <a:lnTo>
                    <a:pt x="222163" y="101406"/>
                  </a:lnTo>
                  <a:lnTo>
                    <a:pt x="220935" y="103062"/>
                  </a:lnTo>
                  <a:lnTo>
                    <a:pt x="213692" y="108744"/>
                  </a:lnTo>
                  <a:lnTo>
                    <a:pt x="204562" y="112626"/>
                  </a:lnTo>
                  <a:lnTo>
                    <a:pt x="193830" y="114062"/>
                  </a:lnTo>
                  <a:close/>
                </a:path>
                <a:path w="861695" h="114300">
                  <a:moveTo>
                    <a:pt x="231190" y="67553"/>
                  </a:moveTo>
                  <a:lnTo>
                    <a:pt x="177056" y="67553"/>
                  </a:lnTo>
                  <a:lnTo>
                    <a:pt x="216094" y="67553"/>
                  </a:lnTo>
                  <a:lnTo>
                    <a:pt x="216246" y="66943"/>
                  </a:lnTo>
                  <a:lnTo>
                    <a:pt x="216399" y="65723"/>
                  </a:lnTo>
                  <a:lnTo>
                    <a:pt x="216399" y="57183"/>
                  </a:lnTo>
                  <a:lnTo>
                    <a:pt x="212282" y="48796"/>
                  </a:lnTo>
                  <a:lnTo>
                    <a:pt x="226163" y="48796"/>
                  </a:lnTo>
                  <a:lnTo>
                    <a:pt x="229237" y="53767"/>
                  </a:lnTo>
                  <a:lnTo>
                    <a:pt x="231190" y="65723"/>
                  </a:lnTo>
                  <a:lnTo>
                    <a:pt x="231190" y="67553"/>
                  </a:lnTo>
                  <a:close/>
                </a:path>
                <a:path w="861695" h="114300">
                  <a:moveTo>
                    <a:pt x="222163" y="101406"/>
                  </a:moveTo>
                  <a:lnTo>
                    <a:pt x="204962" y="101406"/>
                  </a:lnTo>
                  <a:lnTo>
                    <a:pt x="211827" y="95149"/>
                  </a:lnTo>
                  <a:lnTo>
                    <a:pt x="215179" y="89206"/>
                  </a:lnTo>
                  <a:lnTo>
                    <a:pt x="226006" y="96221"/>
                  </a:lnTo>
                  <a:lnTo>
                    <a:pt x="222163" y="101406"/>
                  </a:lnTo>
                  <a:close/>
                </a:path>
                <a:path w="861695" h="114300">
                  <a:moveTo>
                    <a:pt x="279133" y="113300"/>
                  </a:moveTo>
                  <a:lnTo>
                    <a:pt x="270137" y="113300"/>
                  </a:lnTo>
                  <a:lnTo>
                    <a:pt x="257568" y="110803"/>
                  </a:lnTo>
                  <a:lnTo>
                    <a:pt x="248502" y="103960"/>
                  </a:lnTo>
                  <a:lnTo>
                    <a:pt x="243010" y="93743"/>
                  </a:lnTo>
                  <a:lnTo>
                    <a:pt x="241163" y="81124"/>
                  </a:lnTo>
                  <a:lnTo>
                    <a:pt x="243949" y="64084"/>
                  </a:lnTo>
                  <a:lnTo>
                    <a:pt x="251780" y="49788"/>
                  </a:lnTo>
                  <a:lnTo>
                    <a:pt x="263872" y="39952"/>
                  </a:lnTo>
                  <a:lnTo>
                    <a:pt x="279438" y="36292"/>
                  </a:lnTo>
                  <a:lnTo>
                    <a:pt x="287773" y="37264"/>
                  </a:lnTo>
                  <a:lnTo>
                    <a:pt x="294306" y="39838"/>
                  </a:lnTo>
                  <a:lnTo>
                    <a:pt x="299124" y="43497"/>
                  </a:lnTo>
                  <a:lnTo>
                    <a:pt x="302312" y="47729"/>
                  </a:lnTo>
                  <a:lnTo>
                    <a:pt x="316516" y="47729"/>
                  </a:lnTo>
                  <a:lnTo>
                    <a:pt x="316324" y="48644"/>
                  </a:lnTo>
                  <a:lnTo>
                    <a:pt x="280201" y="48644"/>
                  </a:lnTo>
                  <a:lnTo>
                    <a:pt x="255681" y="80748"/>
                  </a:lnTo>
                  <a:lnTo>
                    <a:pt x="255670" y="81124"/>
                  </a:lnTo>
                  <a:lnTo>
                    <a:pt x="256715" y="88982"/>
                  </a:lnTo>
                  <a:lnTo>
                    <a:pt x="259939" y="95306"/>
                  </a:lnTo>
                  <a:lnTo>
                    <a:pt x="265364" y="99457"/>
                  </a:lnTo>
                  <a:lnTo>
                    <a:pt x="273034" y="100948"/>
                  </a:lnTo>
                  <a:lnTo>
                    <a:pt x="305362" y="100948"/>
                  </a:lnTo>
                  <a:lnTo>
                    <a:pt x="305362" y="102473"/>
                  </a:lnTo>
                  <a:lnTo>
                    <a:pt x="291943" y="102473"/>
                  </a:lnTo>
                  <a:lnTo>
                    <a:pt x="286910" y="108573"/>
                  </a:lnTo>
                  <a:lnTo>
                    <a:pt x="279133" y="113300"/>
                  </a:lnTo>
                  <a:close/>
                </a:path>
                <a:path w="861695" h="114300">
                  <a:moveTo>
                    <a:pt x="316516" y="47729"/>
                  </a:moveTo>
                  <a:lnTo>
                    <a:pt x="302312" y="47729"/>
                  </a:lnTo>
                  <a:lnTo>
                    <a:pt x="304294" y="38427"/>
                  </a:lnTo>
                  <a:lnTo>
                    <a:pt x="318476" y="38427"/>
                  </a:lnTo>
                  <a:lnTo>
                    <a:pt x="316516" y="47729"/>
                  </a:lnTo>
                  <a:close/>
                </a:path>
                <a:path w="861695" h="114300">
                  <a:moveTo>
                    <a:pt x="280201" y="48644"/>
                  </a:moveTo>
                  <a:close/>
                </a:path>
                <a:path w="861695" h="114300">
                  <a:moveTo>
                    <a:pt x="305362" y="100948"/>
                  </a:moveTo>
                  <a:lnTo>
                    <a:pt x="273034" y="100948"/>
                  </a:lnTo>
                  <a:lnTo>
                    <a:pt x="282741" y="98389"/>
                  </a:lnTo>
                  <a:lnTo>
                    <a:pt x="290418" y="91341"/>
                  </a:lnTo>
                  <a:lnTo>
                    <a:pt x="295464" y="80748"/>
                  </a:lnTo>
                  <a:lnTo>
                    <a:pt x="297280" y="67553"/>
                  </a:lnTo>
                  <a:lnTo>
                    <a:pt x="296284" y="60159"/>
                  </a:lnTo>
                  <a:lnTo>
                    <a:pt x="293201" y="54153"/>
                  </a:lnTo>
                  <a:lnTo>
                    <a:pt x="287887" y="50119"/>
                  </a:lnTo>
                  <a:lnTo>
                    <a:pt x="280201" y="48644"/>
                  </a:lnTo>
                  <a:lnTo>
                    <a:pt x="316324" y="48644"/>
                  </a:lnTo>
                  <a:lnTo>
                    <a:pt x="307039" y="92714"/>
                  </a:lnTo>
                  <a:lnTo>
                    <a:pt x="305362" y="100338"/>
                  </a:lnTo>
                  <a:lnTo>
                    <a:pt x="305362" y="100948"/>
                  </a:lnTo>
                  <a:close/>
                </a:path>
                <a:path w="861695" h="114300">
                  <a:moveTo>
                    <a:pt x="305514" y="111775"/>
                  </a:moveTo>
                  <a:lnTo>
                    <a:pt x="291943" y="111775"/>
                  </a:lnTo>
                  <a:lnTo>
                    <a:pt x="291790" y="111013"/>
                  </a:lnTo>
                  <a:lnTo>
                    <a:pt x="291744" y="103960"/>
                  </a:lnTo>
                  <a:lnTo>
                    <a:pt x="291943" y="102473"/>
                  </a:lnTo>
                  <a:lnTo>
                    <a:pt x="305362" y="102473"/>
                  </a:lnTo>
                  <a:lnTo>
                    <a:pt x="305419" y="111013"/>
                  </a:lnTo>
                  <a:lnTo>
                    <a:pt x="305514" y="111775"/>
                  </a:lnTo>
                  <a:close/>
                </a:path>
                <a:path w="861695" h="114300">
                  <a:moveTo>
                    <a:pt x="359740" y="38427"/>
                  </a:moveTo>
                  <a:lnTo>
                    <a:pt x="342813" y="38427"/>
                  </a:lnTo>
                  <a:lnTo>
                    <a:pt x="347693" y="33852"/>
                  </a:lnTo>
                  <a:lnTo>
                    <a:pt x="349218" y="26533"/>
                  </a:lnTo>
                  <a:lnTo>
                    <a:pt x="351658" y="15249"/>
                  </a:lnTo>
                  <a:lnTo>
                    <a:pt x="364772" y="15249"/>
                  </a:lnTo>
                  <a:lnTo>
                    <a:pt x="359740" y="38427"/>
                  </a:lnTo>
                  <a:close/>
                </a:path>
                <a:path w="861695" h="114300">
                  <a:moveTo>
                    <a:pt x="371787" y="51389"/>
                  </a:moveTo>
                  <a:lnTo>
                    <a:pt x="329242" y="51389"/>
                  </a:lnTo>
                  <a:lnTo>
                    <a:pt x="331987" y="38427"/>
                  </a:lnTo>
                  <a:lnTo>
                    <a:pt x="374532" y="38427"/>
                  </a:lnTo>
                  <a:lnTo>
                    <a:pt x="371787" y="51389"/>
                  </a:lnTo>
                  <a:close/>
                </a:path>
                <a:path w="861695" h="114300">
                  <a:moveTo>
                    <a:pt x="355775" y="112538"/>
                  </a:moveTo>
                  <a:lnTo>
                    <a:pt x="340679" y="112538"/>
                  </a:lnTo>
                  <a:lnTo>
                    <a:pt x="333664" y="106590"/>
                  </a:lnTo>
                  <a:lnTo>
                    <a:pt x="333664" y="94544"/>
                  </a:lnTo>
                  <a:lnTo>
                    <a:pt x="333817" y="92714"/>
                  </a:lnTo>
                  <a:lnTo>
                    <a:pt x="334274" y="90731"/>
                  </a:lnTo>
                  <a:lnTo>
                    <a:pt x="342661" y="51389"/>
                  </a:lnTo>
                  <a:lnTo>
                    <a:pt x="356995" y="51389"/>
                  </a:lnTo>
                  <a:lnTo>
                    <a:pt x="348913" y="89969"/>
                  </a:lnTo>
                  <a:lnTo>
                    <a:pt x="348608" y="91341"/>
                  </a:lnTo>
                  <a:lnTo>
                    <a:pt x="348456" y="92409"/>
                  </a:lnTo>
                  <a:lnTo>
                    <a:pt x="348456" y="98051"/>
                  </a:lnTo>
                  <a:lnTo>
                    <a:pt x="351200" y="100033"/>
                  </a:lnTo>
                  <a:lnTo>
                    <a:pt x="361506" y="100033"/>
                  </a:lnTo>
                  <a:lnTo>
                    <a:pt x="359130" y="111470"/>
                  </a:lnTo>
                  <a:lnTo>
                    <a:pt x="358368" y="111775"/>
                  </a:lnTo>
                  <a:lnTo>
                    <a:pt x="355775" y="112538"/>
                  </a:lnTo>
                  <a:close/>
                </a:path>
                <a:path w="861695" h="114300">
                  <a:moveTo>
                    <a:pt x="361506" y="100033"/>
                  </a:moveTo>
                  <a:lnTo>
                    <a:pt x="358368" y="100033"/>
                  </a:lnTo>
                  <a:lnTo>
                    <a:pt x="360350" y="99881"/>
                  </a:lnTo>
                  <a:lnTo>
                    <a:pt x="361570" y="99728"/>
                  </a:lnTo>
                  <a:lnTo>
                    <a:pt x="361506" y="100033"/>
                  </a:lnTo>
                  <a:close/>
                </a:path>
                <a:path w="861695" h="114300">
                  <a:moveTo>
                    <a:pt x="410809" y="114062"/>
                  </a:moveTo>
                  <a:lnTo>
                    <a:pt x="377761" y="81734"/>
                  </a:lnTo>
                  <a:lnTo>
                    <a:pt x="377650" y="80210"/>
                  </a:lnTo>
                  <a:lnTo>
                    <a:pt x="380983" y="62001"/>
                  </a:lnTo>
                  <a:lnTo>
                    <a:pt x="390032" y="47996"/>
                  </a:lnTo>
                  <a:lnTo>
                    <a:pt x="402913" y="39194"/>
                  </a:lnTo>
                  <a:lnTo>
                    <a:pt x="417824" y="36140"/>
                  </a:lnTo>
                  <a:lnTo>
                    <a:pt x="430928" y="38318"/>
                  </a:lnTo>
                  <a:lnTo>
                    <a:pt x="440430" y="44412"/>
                  </a:lnTo>
                  <a:lnTo>
                    <a:pt x="443142" y="48796"/>
                  </a:lnTo>
                  <a:lnTo>
                    <a:pt x="417061" y="48796"/>
                  </a:lnTo>
                  <a:lnTo>
                    <a:pt x="408617" y="50376"/>
                  </a:lnTo>
                  <a:lnTo>
                    <a:pt x="401888" y="54572"/>
                  </a:lnTo>
                  <a:lnTo>
                    <a:pt x="396990" y="60569"/>
                  </a:lnTo>
                  <a:lnTo>
                    <a:pt x="394035" y="67553"/>
                  </a:lnTo>
                  <a:lnTo>
                    <a:pt x="448169" y="67553"/>
                  </a:lnTo>
                  <a:lnTo>
                    <a:pt x="448169" y="71670"/>
                  </a:lnTo>
                  <a:lnTo>
                    <a:pt x="446797" y="76702"/>
                  </a:lnTo>
                  <a:lnTo>
                    <a:pt x="446034" y="79142"/>
                  </a:lnTo>
                  <a:lnTo>
                    <a:pt x="392053" y="79142"/>
                  </a:lnTo>
                  <a:lnTo>
                    <a:pt x="391900" y="80210"/>
                  </a:lnTo>
                  <a:lnTo>
                    <a:pt x="391900" y="81734"/>
                  </a:lnTo>
                  <a:lnTo>
                    <a:pt x="393370" y="89890"/>
                  </a:lnTo>
                  <a:lnTo>
                    <a:pt x="397371" y="96088"/>
                  </a:lnTo>
                  <a:lnTo>
                    <a:pt x="403287" y="100026"/>
                  </a:lnTo>
                  <a:lnTo>
                    <a:pt x="410504" y="101406"/>
                  </a:lnTo>
                  <a:lnTo>
                    <a:pt x="439142" y="101406"/>
                  </a:lnTo>
                  <a:lnTo>
                    <a:pt x="437914" y="103062"/>
                  </a:lnTo>
                  <a:lnTo>
                    <a:pt x="430671" y="108744"/>
                  </a:lnTo>
                  <a:lnTo>
                    <a:pt x="421541" y="112626"/>
                  </a:lnTo>
                  <a:lnTo>
                    <a:pt x="410809" y="114062"/>
                  </a:lnTo>
                  <a:close/>
                </a:path>
                <a:path w="861695" h="114300">
                  <a:moveTo>
                    <a:pt x="448169" y="67553"/>
                  </a:moveTo>
                  <a:lnTo>
                    <a:pt x="394035" y="67553"/>
                  </a:lnTo>
                  <a:lnTo>
                    <a:pt x="433073" y="67553"/>
                  </a:lnTo>
                  <a:lnTo>
                    <a:pt x="433225" y="66943"/>
                  </a:lnTo>
                  <a:lnTo>
                    <a:pt x="433378" y="65723"/>
                  </a:lnTo>
                  <a:lnTo>
                    <a:pt x="433378" y="57183"/>
                  </a:lnTo>
                  <a:lnTo>
                    <a:pt x="429260" y="48796"/>
                  </a:lnTo>
                  <a:lnTo>
                    <a:pt x="443142" y="48796"/>
                  </a:lnTo>
                  <a:lnTo>
                    <a:pt x="446215" y="53767"/>
                  </a:lnTo>
                  <a:lnTo>
                    <a:pt x="448169" y="65723"/>
                  </a:lnTo>
                  <a:lnTo>
                    <a:pt x="448169" y="67553"/>
                  </a:lnTo>
                  <a:close/>
                </a:path>
                <a:path w="861695" h="114300">
                  <a:moveTo>
                    <a:pt x="439142" y="101406"/>
                  </a:moveTo>
                  <a:lnTo>
                    <a:pt x="421941" y="101406"/>
                  </a:lnTo>
                  <a:lnTo>
                    <a:pt x="428806" y="95149"/>
                  </a:lnTo>
                  <a:lnTo>
                    <a:pt x="432158" y="89206"/>
                  </a:lnTo>
                  <a:lnTo>
                    <a:pt x="442985" y="96221"/>
                  </a:lnTo>
                  <a:lnTo>
                    <a:pt x="439142" y="101406"/>
                  </a:lnTo>
                  <a:close/>
                </a:path>
                <a:path w="861695" h="114300">
                  <a:moveTo>
                    <a:pt x="533465" y="47729"/>
                  </a:moveTo>
                  <a:lnTo>
                    <a:pt x="519276" y="47729"/>
                  </a:lnTo>
                  <a:lnTo>
                    <a:pt x="529035" y="1372"/>
                  </a:lnTo>
                  <a:lnTo>
                    <a:pt x="543217" y="1372"/>
                  </a:lnTo>
                  <a:lnTo>
                    <a:pt x="533465" y="47729"/>
                  </a:lnTo>
                  <a:close/>
                </a:path>
                <a:path w="861695" h="114300">
                  <a:moveTo>
                    <a:pt x="496097" y="113300"/>
                  </a:moveTo>
                  <a:lnTo>
                    <a:pt x="487100" y="113300"/>
                  </a:lnTo>
                  <a:lnTo>
                    <a:pt x="474531" y="110803"/>
                  </a:lnTo>
                  <a:lnTo>
                    <a:pt x="465465" y="103960"/>
                  </a:lnTo>
                  <a:lnTo>
                    <a:pt x="459973" y="93743"/>
                  </a:lnTo>
                  <a:lnTo>
                    <a:pt x="458127" y="81124"/>
                  </a:lnTo>
                  <a:lnTo>
                    <a:pt x="460912" y="64084"/>
                  </a:lnTo>
                  <a:lnTo>
                    <a:pt x="468744" y="49788"/>
                  </a:lnTo>
                  <a:lnTo>
                    <a:pt x="480836" y="39952"/>
                  </a:lnTo>
                  <a:lnTo>
                    <a:pt x="496402" y="36292"/>
                  </a:lnTo>
                  <a:lnTo>
                    <a:pt x="504737" y="37264"/>
                  </a:lnTo>
                  <a:lnTo>
                    <a:pt x="511270" y="39838"/>
                  </a:lnTo>
                  <a:lnTo>
                    <a:pt x="516088" y="43497"/>
                  </a:lnTo>
                  <a:lnTo>
                    <a:pt x="519276" y="47729"/>
                  </a:lnTo>
                  <a:lnTo>
                    <a:pt x="533465" y="47729"/>
                  </a:lnTo>
                  <a:lnTo>
                    <a:pt x="533273" y="48644"/>
                  </a:lnTo>
                  <a:lnTo>
                    <a:pt x="497164" y="48644"/>
                  </a:lnTo>
                  <a:lnTo>
                    <a:pt x="486573" y="51615"/>
                  </a:lnTo>
                  <a:lnTo>
                    <a:pt x="478885" y="59261"/>
                  </a:lnTo>
                  <a:lnTo>
                    <a:pt x="474198" y="69681"/>
                  </a:lnTo>
                  <a:lnTo>
                    <a:pt x="472645" y="80748"/>
                  </a:lnTo>
                  <a:lnTo>
                    <a:pt x="472634" y="81124"/>
                  </a:lnTo>
                  <a:lnTo>
                    <a:pt x="473678" y="88982"/>
                  </a:lnTo>
                  <a:lnTo>
                    <a:pt x="476902" y="95306"/>
                  </a:lnTo>
                  <a:lnTo>
                    <a:pt x="482328" y="99457"/>
                  </a:lnTo>
                  <a:lnTo>
                    <a:pt x="489997" y="100948"/>
                  </a:lnTo>
                  <a:lnTo>
                    <a:pt x="522325" y="100948"/>
                  </a:lnTo>
                  <a:lnTo>
                    <a:pt x="522325" y="102473"/>
                  </a:lnTo>
                  <a:lnTo>
                    <a:pt x="508906" y="102473"/>
                  </a:lnTo>
                  <a:lnTo>
                    <a:pt x="504179" y="108573"/>
                  </a:lnTo>
                  <a:lnTo>
                    <a:pt x="496097" y="113300"/>
                  </a:lnTo>
                  <a:close/>
                </a:path>
                <a:path w="861695" h="114300">
                  <a:moveTo>
                    <a:pt x="522325" y="100948"/>
                  </a:moveTo>
                  <a:lnTo>
                    <a:pt x="489997" y="100948"/>
                  </a:lnTo>
                  <a:lnTo>
                    <a:pt x="499704" y="98389"/>
                  </a:lnTo>
                  <a:lnTo>
                    <a:pt x="507381" y="91341"/>
                  </a:lnTo>
                  <a:lnTo>
                    <a:pt x="512428" y="80748"/>
                  </a:lnTo>
                  <a:lnTo>
                    <a:pt x="514243" y="67553"/>
                  </a:lnTo>
                  <a:lnTo>
                    <a:pt x="513247" y="60159"/>
                  </a:lnTo>
                  <a:lnTo>
                    <a:pt x="510164" y="54153"/>
                  </a:lnTo>
                  <a:lnTo>
                    <a:pt x="504851" y="50119"/>
                  </a:lnTo>
                  <a:lnTo>
                    <a:pt x="497164" y="48644"/>
                  </a:lnTo>
                  <a:lnTo>
                    <a:pt x="533273" y="48644"/>
                  </a:lnTo>
                  <a:lnTo>
                    <a:pt x="524003" y="92714"/>
                  </a:lnTo>
                  <a:lnTo>
                    <a:pt x="522325" y="100338"/>
                  </a:lnTo>
                  <a:lnTo>
                    <a:pt x="522325" y="100948"/>
                  </a:lnTo>
                  <a:close/>
                </a:path>
                <a:path w="861695" h="114300">
                  <a:moveTo>
                    <a:pt x="522478" y="111775"/>
                  </a:moveTo>
                  <a:lnTo>
                    <a:pt x="508906" y="111775"/>
                  </a:lnTo>
                  <a:lnTo>
                    <a:pt x="508754" y="111013"/>
                  </a:lnTo>
                  <a:lnTo>
                    <a:pt x="508708" y="110555"/>
                  </a:lnTo>
                  <a:lnTo>
                    <a:pt x="508601" y="105065"/>
                  </a:lnTo>
                  <a:lnTo>
                    <a:pt x="508906" y="102473"/>
                  </a:lnTo>
                  <a:lnTo>
                    <a:pt x="522325" y="102473"/>
                  </a:lnTo>
                  <a:lnTo>
                    <a:pt x="522383" y="111013"/>
                  </a:lnTo>
                  <a:lnTo>
                    <a:pt x="522478" y="111775"/>
                  </a:lnTo>
                  <a:close/>
                </a:path>
                <a:path w="861695" h="114300">
                  <a:moveTo>
                    <a:pt x="611563" y="111775"/>
                  </a:moveTo>
                  <a:lnTo>
                    <a:pt x="596466" y="111775"/>
                  </a:lnTo>
                  <a:lnTo>
                    <a:pt x="588994" y="38427"/>
                  </a:lnTo>
                  <a:lnTo>
                    <a:pt x="602718" y="38427"/>
                  </a:lnTo>
                  <a:lnTo>
                    <a:pt x="607446" y="93019"/>
                  </a:lnTo>
                  <a:lnTo>
                    <a:pt x="621353" y="93019"/>
                  </a:lnTo>
                  <a:lnTo>
                    <a:pt x="611563" y="111775"/>
                  </a:lnTo>
                  <a:close/>
                </a:path>
                <a:path w="861695" h="114300">
                  <a:moveTo>
                    <a:pt x="621353" y="93019"/>
                  </a:moveTo>
                  <a:lnTo>
                    <a:pt x="607446" y="93019"/>
                  </a:lnTo>
                  <a:lnTo>
                    <a:pt x="636114" y="38427"/>
                  </a:lnTo>
                  <a:lnTo>
                    <a:pt x="651210" y="38427"/>
                  </a:lnTo>
                  <a:lnTo>
                    <a:pt x="653496" y="56269"/>
                  </a:lnTo>
                  <a:lnTo>
                    <a:pt x="640536" y="56269"/>
                  </a:lnTo>
                  <a:lnTo>
                    <a:pt x="621353" y="93019"/>
                  </a:lnTo>
                  <a:close/>
                </a:path>
                <a:path w="861695" h="114300">
                  <a:moveTo>
                    <a:pt x="672510" y="93171"/>
                  </a:moveTo>
                  <a:lnTo>
                    <a:pt x="658225" y="93171"/>
                  </a:lnTo>
                  <a:lnTo>
                    <a:pt x="685826" y="38427"/>
                  </a:lnTo>
                  <a:lnTo>
                    <a:pt x="701532" y="38427"/>
                  </a:lnTo>
                  <a:lnTo>
                    <a:pt x="672510" y="93171"/>
                  </a:lnTo>
                  <a:close/>
                </a:path>
                <a:path w="861695" h="114300">
                  <a:moveTo>
                    <a:pt x="715028" y="111775"/>
                  </a:moveTo>
                  <a:lnTo>
                    <a:pt x="700694" y="111775"/>
                  </a:lnTo>
                  <a:lnTo>
                    <a:pt x="716400" y="38427"/>
                  </a:lnTo>
                  <a:lnTo>
                    <a:pt x="730734" y="38427"/>
                  </a:lnTo>
                  <a:lnTo>
                    <a:pt x="715028" y="111775"/>
                  </a:lnTo>
                  <a:close/>
                </a:path>
                <a:path w="861695" h="114300">
                  <a:moveTo>
                    <a:pt x="662647" y="111775"/>
                  </a:moveTo>
                  <a:lnTo>
                    <a:pt x="647856" y="111775"/>
                  </a:lnTo>
                  <a:lnTo>
                    <a:pt x="640536" y="56269"/>
                  </a:lnTo>
                  <a:lnTo>
                    <a:pt x="653496" y="56269"/>
                  </a:lnTo>
                  <a:lnTo>
                    <a:pt x="658225" y="93171"/>
                  </a:lnTo>
                  <a:lnTo>
                    <a:pt x="672510" y="93171"/>
                  </a:lnTo>
                  <a:lnTo>
                    <a:pt x="662647" y="111775"/>
                  </a:lnTo>
                  <a:close/>
                </a:path>
                <a:path w="861695" h="114300">
                  <a:moveTo>
                    <a:pt x="733784" y="20433"/>
                  </a:moveTo>
                  <a:lnTo>
                    <a:pt x="722805" y="20433"/>
                  </a:lnTo>
                  <a:lnTo>
                    <a:pt x="718992" y="16316"/>
                  </a:lnTo>
                  <a:lnTo>
                    <a:pt x="718992" y="4879"/>
                  </a:lnTo>
                  <a:lnTo>
                    <a:pt x="724787" y="0"/>
                  </a:lnTo>
                  <a:lnTo>
                    <a:pt x="735766" y="0"/>
                  </a:lnTo>
                  <a:lnTo>
                    <a:pt x="739579" y="4117"/>
                  </a:lnTo>
                  <a:lnTo>
                    <a:pt x="739579" y="15401"/>
                  </a:lnTo>
                  <a:lnTo>
                    <a:pt x="733784" y="20433"/>
                  </a:lnTo>
                  <a:close/>
                </a:path>
                <a:path w="861695" h="114300">
                  <a:moveTo>
                    <a:pt x="771937" y="38427"/>
                  </a:moveTo>
                  <a:lnTo>
                    <a:pt x="755011" y="38427"/>
                  </a:lnTo>
                  <a:lnTo>
                    <a:pt x="759890" y="33852"/>
                  </a:lnTo>
                  <a:lnTo>
                    <a:pt x="761415" y="26533"/>
                  </a:lnTo>
                  <a:lnTo>
                    <a:pt x="763855" y="15249"/>
                  </a:lnTo>
                  <a:lnTo>
                    <a:pt x="776969" y="15249"/>
                  </a:lnTo>
                  <a:lnTo>
                    <a:pt x="771937" y="38427"/>
                  </a:lnTo>
                  <a:close/>
                </a:path>
                <a:path w="861695" h="114300">
                  <a:moveTo>
                    <a:pt x="783984" y="51389"/>
                  </a:moveTo>
                  <a:lnTo>
                    <a:pt x="741439" y="51389"/>
                  </a:lnTo>
                  <a:lnTo>
                    <a:pt x="744184" y="38427"/>
                  </a:lnTo>
                  <a:lnTo>
                    <a:pt x="786729" y="38427"/>
                  </a:lnTo>
                  <a:lnTo>
                    <a:pt x="783984" y="51389"/>
                  </a:lnTo>
                  <a:close/>
                </a:path>
                <a:path w="861695" h="114300">
                  <a:moveTo>
                    <a:pt x="767972" y="112538"/>
                  </a:moveTo>
                  <a:lnTo>
                    <a:pt x="752876" y="112538"/>
                  </a:lnTo>
                  <a:lnTo>
                    <a:pt x="745861" y="106590"/>
                  </a:lnTo>
                  <a:lnTo>
                    <a:pt x="745861" y="94544"/>
                  </a:lnTo>
                  <a:lnTo>
                    <a:pt x="746014" y="92714"/>
                  </a:lnTo>
                  <a:lnTo>
                    <a:pt x="746471" y="90731"/>
                  </a:lnTo>
                  <a:lnTo>
                    <a:pt x="754858" y="51389"/>
                  </a:lnTo>
                  <a:lnTo>
                    <a:pt x="769192" y="51389"/>
                  </a:lnTo>
                  <a:lnTo>
                    <a:pt x="761110" y="89969"/>
                  </a:lnTo>
                  <a:lnTo>
                    <a:pt x="760805" y="91341"/>
                  </a:lnTo>
                  <a:lnTo>
                    <a:pt x="760653" y="92409"/>
                  </a:lnTo>
                  <a:lnTo>
                    <a:pt x="760653" y="98051"/>
                  </a:lnTo>
                  <a:lnTo>
                    <a:pt x="763398" y="100033"/>
                  </a:lnTo>
                  <a:lnTo>
                    <a:pt x="773704" y="100033"/>
                  </a:lnTo>
                  <a:lnTo>
                    <a:pt x="771327" y="111470"/>
                  </a:lnTo>
                  <a:lnTo>
                    <a:pt x="770565" y="111775"/>
                  </a:lnTo>
                  <a:lnTo>
                    <a:pt x="767972" y="112538"/>
                  </a:lnTo>
                  <a:close/>
                </a:path>
                <a:path w="861695" h="114300">
                  <a:moveTo>
                    <a:pt x="773704" y="100033"/>
                  </a:moveTo>
                  <a:lnTo>
                    <a:pt x="770565" y="100033"/>
                  </a:lnTo>
                  <a:lnTo>
                    <a:pt x="772547" y="99881"/>
                  </a:lnTo>
                  <a:lnTo>
                    <a:pt x="773767" y="99728"/>
                  </a:lnTo>
                  <a:lnTo>
                    <a:pt x="773704" y="100033"/>
                  </a:lnTo>
                  <a:close/>
                </a:path>
                <a:path w="861695" h="114300">
                  <a:moveTo>
                    <a:pt x="803335" y="111775"/>
                  </a:moveTo>
                  <a:lnTo>
                    <a:pt x="789001" y="111775"/>
                  </a:lnTo>
                  <a:lnTo>
                    <a:pt x="812484" y="1372"/>
                  </a:lnTo>
                  <a:lnTo>
                    <a:pt x="826818" y="1372"/>
                  </a:lnTo>
                  <a:lnTo>
                    <a:pt x="817669" y="44527"/>
                  </a:lnTo>
                  <a:lnTo>
                    <a:pt x="856599" y="44527"/>
                  </a:lnTo>
                  <a:lnTo>
                    <a:pt x="859525" y="48949"/>
                  </a:lnTo>
                  <a:lnTo>
                    <a:pt x="832918" y="48949"/>
                  </a:lnTo>
                  <a:lnTo>
                    <a:pt x="825136" y="50700"/>
                  </a:lnTo>
                  <a:lnTo>
                    <a:pt x="819156" y="55296"/>
                  </a:lnTo>
                  <a:lnTo>
                    <a:pt x="814948" y="61751"/>
                  </a:lnTo>
                  <a:lnTo>
                    <a:pt x="812484" y="69078"/>
                  </a:lnTo>
                  <a:lnTo>
                    <a:pt x="803335" y="111775"/>
                  </a:lnTo>
                  <a:close/>
                </a:path>
                <a:path w="861695" h="114300">
                  <a:moveTo>
                    <a:pt x="856599" y="44527"/>
                  </a:moveTo>
                  <a:lnTo>
                    <a:pt x="817669" y="44527"/>
                  </a:lnTo>
                  <a:lnTo>
                    <a:pt x="823006" y="38580"/>
                  </a:lnTo>
                  <a:lnTo>
                    <a:pt x="830173" y="36292"/>
                  </a:lnTo>
                  <a:lnTo>
                    <a:pt x="838713" y="36292"/>
                  </a:lnTo>
                  <a:lnTo>
                    <a:pt x="847965" y="37836"/>
                  </a:lnTo>
                  <a:lnTo>
                    <a:pt x="855086" y="42239"/>
                  </a:lnTo>
                  <a:lnTo>
                    <a:pt x="856599" y="44527"/>
                  </a:lnTo>
                  <a:close/>
                </a:path>
                <a:path w="861695" h="114300">
                  <a:moveTo>
                    <a:pt x="850607" y="111775"/>
                  </a:moveTo>
                  <a:lnTo>
                    <a:pt x="836273" y="111775"/>
                  </a:lnTo>
                  <a:lnTo>
                    <a:pt x="845727" y="67400"/>
                  </a:lnTo>
                  <a:lnTo>
                    <a:pt x="846185" y="65418"/>
                  </a:lnTo>
                  <a:lnTo>
                    <a:pt x="846337" y="63588"/>
                  </a:lnTo>
                  <a:lnTo>
                    <a:pt x="846337" y="53676"/>
                  </a:lnTo>
                  <a:lnTo>
                    <a:pt x="841763" y="48949"/>
                  </a:lnTo>
                  <a:lnTo>
                    <a:pt x="859525" y="48949"/>
                  </a:lnTo>
                  <a:lnTo>
                    <a:pt x="859663" y="49159"/>
                  </a:lnTo>
                  <a:lnTo>
                    <a:pt x="861281" y="58251"/>
                  </a:lnTo>
                  <a:lnTo>
                    <a:pt x="861281" y="60386"/>
                  </a:lnTo>
                  <a:lnTo>
                    <a:pt x="860976" y="62826"/>
                  </a:lnTo>
                  <a:lnTo>
                    <a:pt x="860486" y="65418"/>
                  </a:lnTo>
                  <a:lnTo>
                    <a:pt x="850607" y="1117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0" y="7109871"/>
              <a:ext cx="10692765" cy="457834"/>
            </a:xfrm>
            <a:custGeom>
              <a:avLst/>
              <a:gdLst/>
              <a:ahLst/>
              <a:cxnLst/>
              <a:rect l="l" t="t" r="r" b="b"/>
              <a:pathLst>
                <a:path w="10692765" h="457834">
                  <a:moveTo>
                    <a:pt x="0" y="0"/>
                  </a:moveTo>
                  <a:lnTo>
                    <a:pt x="10692383" y="0"/>
                  </a:lnTo>
                  <a:lnTo>
                    <a:pt x="10692383" y="457471"/>
                  </a:lnTo>
                  <a:lnTo>
                    <a:pt x="0" y="4574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B33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1784</TotalTime>
  <Words>2453</Words>
  <Application>Microsoft Office PowerPoint</Application>
  <PresentationFormat>Custom</PresentationFormat>
  <Paragraphs>888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Calibri</vt:lpstr>
      <vt:lpstr>Times New Roman</vt:lpstr>
      <vt:lpstr>Office Theme</vt:lpstr>
      <vt:lpstr>How PSSA Can Better Serve You</vt:lpstr>
      <vt:lpstr>How PSSA Can Better Serve You</vt:lpstr>
      <vt:lpstr>How PSSA Can Better Serve You</vt:lpstr>
      <vt:lpstr>How PSSA Can Better Serve You</vt:lpstr>
      <vt:lpstr>How PSSA Can Better Serve You</vt:lpstr>
      <vt:lpstr>How PSSA Can Better Serve You</vt:lpstr>
      <vt:lpstr>How PSSA Can Better Serve You</vt:lpstr>
      <vt:lpstr>PowerPoint Presentation</vt:lpstr>
      <vt:lpstr>How PSSA Can Better Serve You</vt:lpstr>
      <vt:lpstr>How PSSA Can Better Serve You</vt:lpstr>
      <vt:lpstr>How PSSA Can Better Serve You</vt:lpstr>
      <vt:lpstr>How PSSA Can Better Serve You</vt:lpstr>
      <vt:lpstr>How PSSA Can Better Serve You</vt:lpstr>
      <vt:lpstr>How PSSA Can Better Serve You</vt:lpstr>
      <vt:lpstr>How PSSA Can Better Serve You</vt:lpstr>
      <vt:lpstr>How PSSA Can Better Serve You</vt:lpstr>
      <vt:lpstr>How PSSA Can Better Serve You</vt:lpstr>
      <vt:lpstr>How PSSA Can Better Serve You</vt:lpstr>
      <vt:lpstr>How PSSA Can Better Serve You</vt:lpstr>
      <vt:lpstr>PowerPoint Presentation</vt:lpstr>
      <vt:lpstr>PowerPoint Presentation</vt:lpstr>
      <vt:lpstr>PowerPoint Presentation</vt:lpstr>
      <vt:lpstr>PowerPoint Presentation</vt:lpstr>
      <vt:lpstr>How PSSA Can Better Serve You</vt:lpstr>
      <vt:lpstr>How PSSA Can Better Serve You</vt:lpstr>
      <vt:lpstr>How PSSA Can Better Serve You</vt:lpstr>
      <vt:lpstr>PowerPoint Presentation</vt:lpstr>
      <vt:lpstr>PowerPoint Presentation</vt:lpstr>
      <vt:lpstr>PowerPoint Presentation</vt:lpstr>
      <vt:lpstr>PowerPoint Presentation</vt:lpstr>
      <vt:lpstr>How PSSA Can Better Serve You</vt:lpstr>
      <vt:lpstr>How PSSA Can Better Serve You</vt:lpstr>
      <vt:lpstr>How PSSA Can Better Serve You</vt:lpstr>
      <vt:lpstr>PowerPoint Presentation</vt:lpstr>
      <vt:lpstr>How PSSA Can Better Serve You</vt:lpstr>
      <vt:lpstr>How PSSA Can Better Serve You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PSSA Can Better Serve You</dc:title>
  <cp:lastModifiedBy>Arline LaTourette</cp:lastModifiedBy>
  <cp:revision>49</cp:revision>
  <cp:lastPrinted>2021-02-04T20:09:28Z</cp:lastPrinted>
  <dcterms:created xsi:type="dcterms:W3CDTF">2021-01-20T22:06:06Z</dcterms:created>
  <dcterms:modified xsi:type="dcterms:W3CDTF">2021-02-05T17:04:24Z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2021-01-20T00:00:00Z</vt:filetime>
  </property>
  <property fmtid="{D5CDD505-2E9C-101B-9397-08002B2CF9AE}" pid="3" name="Creator">
    <vt:lpwstr>Chromium</vt:lpwstr>
  </property>
  <property fmtid="{D5CDD505-2E9C-101B-9397-08002B2CF9AE}" pid="4" name="LastSaved">
    <vt:filetime>2021-01-20T00:00:00Z</vt:filetime>
  </property>
</Properties>
</file>